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4"/>
  </p:notesMasterIdLst>
  <p:sldIdLst>
    <p:sldId id="265" r:id="rId5"/>
    <p:sldId id="274" r:id="rId6"/>
    <p:sldId id="267" r:id="rId7"/>
    <p:sldId id="268" r:id="rId8"/>
    <p:sldId id="270" r:id="rId9"/>
    <p:sldId id="273" r:id="rId10"/>
    <p:sldId id="269" r:id="rId11"/>
    <p:sldId id="271" r:id="rId12"/>
    <p:sldId id="272" r:id="rId13"/>
  </p:sldIdLst>
  <p:sldSz cx="24387175" cy="13716000"/>
  <p:notesSz cx="6858000" cy="9144000"/>
  <p:defaultTextStyle>
    <a:defPPr>
      <a:defRPr lang="en-US"/>
    </a:defPPr>
    <a:lvl1pPr marL="0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46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91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337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783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229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539C"/>
    <a:srgbClr val="F8CD46"/>
    <a:srgbClr val="C8C5CA"/>
    <a:srgbClr val="032B60"/>
    <a:srgbClr val="A791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E6241B-0B90-4CC4-BB8A-7F2E7BC886DF}" v="9" dt="2023-04-07T20:44:25.1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48"/>
    <p:restoredTop sz="80303" autoAdjust="0"/>
  </p:normalViewPr>
  <p:slideViewPr>
    <p:cSldViewPr snapToGrid="0" snapToObjects="1">
      <p:cViewPr varScale="1">
        <p:scale>
          <a:sx n="36" d="100"/>
          <a:sy n="36" d="100"/>
        </p:scale>
        <p:origin x="9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myerauedu-my.sharepoint.com/personal/lannind_erau_edu/Documents/RP%20Research/URI%20Ignite%20Testing%20and%20Data/URI%20Test%20Data/FA22-SP23/URI%20Hole%20Stress%20Concentration/reinforced%20tabs/Summar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myerauedu-my.sharepoint.com/personal/lannind_erau_edu/Documents/RP%20Research/URI%20Ignite%20Testing%20and%20Data/URI%20Test%20Data/FA22-SP23/URI%20Notch%20SC/All%20Notch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myerauedu-my.sharepoint.com/personal/lannind_erau_edu/Documents/RP%20Research/URI%20Ignite%20Testing%20and%20Data/URI%20Test%20Data/FA22-SP23/URI%20Notch%20SC/All%20Notch%20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myerauedu-my.sharepoint.com/personal/lannind_erau_edu/Documents/RP%20Research/URI%20Ignite%20Testing%20and%20Data/URI%20Test%20Data/FA22-SP23/URI%20Notch%20SC/All%20Notch%20Dat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myerauedu-my.sharepoint.com/personal/lannind_erau_edu/Documents/RP%20Research/URI%20Ignite%20Testing%20and%20Data/URI%20Test%20Data/FA22-SP23/URI%20Notch%20SC/All%20Notch%20Dat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118784631087782"/>
          <c:y val="0.11661811023622047"/>
          <c:w val="0.72003321850393709"/>
          <c:h val="0.72526596675415578"/>
        </c:manualLayout>
      </c:layout>
      <c:scatterChart>
        <c:scatterStyle val="smoothMarker"/>
        <c:varyColors val="0"/>
        <c:ser>
          <c:idx val="0"/>
          <c:order val="0"/>
          <c:tx>
            <c:v>20%</c:v>
          </c:tx>
          <c:spPr>
            <a:ln w="19050" cap="rnd">
              <a:noFill/>
              <a:round/>
            </a:ln>
            <a:effectLst/>
          </c:spPr>
          <c:marker>
            <c:symbol val="square"/>
            <c:size val="2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Data!$B$6:$B$8</c:f>
              <c:numCache>
                <c:formatCode>General</c:formatCode>
                <c:ptCount val="3"/>
                <c:pt idx="0">
                  <c:v>1</c:v>
                </c:pt>
                <c:pt idx="1">
                  <c:v>1.5</c:v>
                </c:pt>
                <c:pt idx="2">
                  <c:v>2</c:v>
                </c:pt>
              </c:numCache>
            </c:numRef>
          </c:xVal>
          <c:yVal>
            <c:numRef>
              <c:f>Data!$R$6:$R$8</c:f>
              <c:numCache>
                <c:formatCode>General</c:formatCode>
                <c:ptCount val="3"/>
                <c:pt idx="0">
                  <c:v>2673.2092857142852</c:v>
                </c:pt>
                <c:pt idx="1">
                  <c:v>2061.2670000000003</c:v>
                </c:pt>
                <c:pt idx="2">
                  <c:v>1856.1851810738185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E0E-476D-9408-E5951F3433EE}"/>
            </c:ext>
          </c:extLst>
        </c:ser>
        <c:ser>
          <c:idx val="1"/>
          <c:order val="1"/>
          <c:tx>
            <c:v>40%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2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(Data!$B$10,Data!$B$11,Data!$B$13)</c:f>
              <c:numCache>
                <c:formatCode>General</c:formatCode>
                <c:ptCount val="3"/>
                <c:pt idx="0">
                  <c:v>1</c:v>
                </c:pt>
                <c:pt idx="1">
                  <c:v>1.5</c:v>
                </c:pt>
                <c:pt idx="2">
                  <c:v>2</c:v>
                </c:pt>
              </c:numCache>
            </c:numRef>
          </c:xVal>
          <c:yVal>
            <c:numRef>
              <c:f>(Data!$R$10,Data!$R$11,Data!$R$13)</c:f>
              <c:numCache>
                <c:formatCode>General</c:formatCode>
                <c:ptCount val="3"/>
                <c:pt idx="0">
                  <c:v>3435.05</c:v>
                </c:pt>
                <c:pt idx="1">
                  <c:v>2511.5309999999999</c:v>
                </c:pt>
                <c:pt idx="2">
                  <c:v>2416.1813999999999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AE0E-476D-9408-E5951F3433EE}"/>
            </c:ext>
          </c:extLst>
        </c:ser>
        <c:ser>
          <c:idx val="4"/>
          <c:order val="2"/>
          <c:tx>
            <c:v>60%</c:v>
          </c:tx>
          <c:spPr>
            <a:ln w="19050" cap="rnd">
              <a:noFill/>
              <a:round/>
            </a:ln>
            <a:effectLst/>
          </c:spPr>
          <c:marker>
            <c:symbol val="triangle"/>
            <c:size val="2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Data!$B$15:$B$17</c:f>
              <c:numCache>
                <c:formatCode>General</c:formatCode>
                <c:ptCount val="3"/>
                <c:pt idx="0">
                  <c:v>1</c:v>
                </c:pt>
                <c:pt idx="1">
                  <c:v>1.5</c:v>
                </c:pt>
                <c:pt idx="2">
                  <c:v>2</c:v>
                </c:pt>
              </c:numCache>
            </c:numRef>
          </c:xVal>
          <c:yVal>
            <c:numRef>
              <c:f>Data!$R$15:$R$17</c:f>
              <c:numCache>
                <c:formatCode>General</c:formatCode>
                <c:ptCount val="3"/>
                <c:pt idx="0">
                  <c:v>3784.4420474715321</c:v>
                </c:pt>
                <c:pt idx="1">
                  <c:v>3374.2011594525075</c:v>
                </c:pt>
                <c:pt idx="2">
                  <c:v>2964.4045404065891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AE0E-476D-9408-E5951F3433EE}"/>
            </c:ext>
          </c:extLst>
        </c:ser>
        <c:ser>
          <c:idx val="3"/>
          <c:order val="4"/>
          <c:tx>
            <c:v>failure away from hole</c:v>
          </c:tx>
          <c:spPr>
            <a:ln w="19050" cap="rnd">
              <a:noFill/>
              <a:round/>
            </a:ln>
            <a:effectLst/>
          </c:spPr>
          <c:marker>
            <c:symbol val="x"/>
            <c:size val="25"/>
            <c:spPr>
              <a:noFill/>
              <a:ln w="53975">
                <a:solidFill>
                  <a:schemeClr val="tx1"/>
                </a:solidFill>
              </a:ln>
              <a:effectLst/>
            </c:spPr>
          </c:marker>
          <c:xVal>
            <c:numRef>
              <c:f>(Data!$B$6,Data!$B$7,Data!$B$8,Data!$B$11)</c:f>
              <c:numCache>
                <c:formatCode>General</c:formatCode>
                <c:ptCount val="4"/>
                <c:pt idx="0">
                  <c:v>1</c:v>
                </c:pt>
                <c:pt idx="1">
                  <c:v>1.5</c:v>
                </c:pt>
                <c:pt idx="2">
                  <c:v>2</c:v>
                </c:pt>
                <c:pt idx="3">
                  <c:v>1.5</c:v>
                </c:pt>
              </c:numCache>
            </c:numRef>
          </c:xVal>
          <c:yVal>
            <c:numRef>
              <c:f>(Data!$R$6,Data!$R$7,Data!$R$8,Data!$R$11)</c:f>
              <c:numCache>
                <c:formatCode>General</c:formatCode>
                <c:ptCount val="4"/>
                <c:pt idx="0">
                  <c:v>2673.2092857142852</c:v>
                </c:pt>
                <c:pt idx="1">
                  <c:v>2061.2670000000003</c:v>
                </c:pt>
                <c:pt idx="2">
                  <c:v>1856.1851810738185</c:v>
                </c:pt>
                <c:pt idx="3">
                  <c:v>2511.5309999999999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AE0E-476D-9408-E5951F3433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55857536"/>
        <c:axId val="1955854208"/>
        <c:extLst>
          <c:ext xmlns:c15="http://schemas.microsoft.com/office/drawing/2012/chart" uri="{02D57815-91ED-43cb-92C2-25804820EDAC}">
            <c15:filteredScatterSeries>
              <c15:ser>
                <c:idx val="2"/>
                <c:order val="3"/>
                <c:tx>
                  <c:v>United 20%</c:v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Data!$B$6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Data!$R$5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2730.3722499999999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4-AE0E-476D-9408-E5951F3433EE}"/>
                  </c:ext>
                </c:extLst>
              </c15:ser>
            </c15:filteredScatterSeries>
          </c:ext>
        </c:extLst>
      </c:scatterChart>
      <c:valAx>
        <c:axId val="1955857536"/>
        <c:scaling>
          <c:orientation val="minMax"/>
          <c:min val="0.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32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Width</a:t>
                </a:r>
                <a:r>
                  <a:rPr lang="en-US" sz="3200" b="1" baseline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(in)</a:t>
                </a:r>
                <a:endParaRPr lang="en-US"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3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55854208"/>
        <c:crosses val="autoZero"/>
        <c:crossBetween val="midCat"/>
        <c:majorUnit val="0.5"/>
        <c:minorUnit val="0.5"/>
      </c:valAx>
      <c:valAx>
        <c:axId val="1955854208"/>
        <c:scaling>
          <c:orientation val="minMax"/>
          <c:min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32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Nominal Stress (psi)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3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55857536"/>
        <c:crosses val="autoZero"/>
        <c:crossBetween val="midCat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NOTCH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118784631087782"/>
          <c:y val="0.12217366579177603"/>
          <c:w val="0.72062349628171474"/>
          <c:h val="0.72526596675415578"/>
        </c:manualLayout>
      </c:layout>
      <c:scatterChart>
        <c:scatterStyle val="lineMarker"/>
        <c:varyColors val="0"/>
        <c:ser>
          <c:idx val="0"/>
          <c:order val="0"/>
          <c:tx>
            <c:v>20%</c:v>
          </c:tx>
          <c:spPr>
            <a:ln w="19050" cap="rnd">
              <a:noFill/>
              <a:round/>
            </a:ln>
            <a:effectLst/>
          </c:spPr>
          <c:marker>
            <c:symbol val="square"/>
            <c:size val="2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Stress!$U$3:$W$3</c:f>
              <c:numCache>
                <c:formatCode>General</c:formatCode>
                <c:ptCount val="3"/>
                <c:pt idx="0">
                  <c:v>1</c:v>
                </c:pt>
                <c:pt idx="1">
                  <c:v>1.5</c:v>
                </c:pt>
                <c:pt idx="2">
                  <c:v>2</c:v>
                </c:pt>
              </c:numCache>
            </c:numRef>
          </c:xVal>
          <c:yVal>
            <c:numRef>
              <c:f>Stress!$C$11:$E$11</c:f>
              <c:numCache>
                <c:formatCode>General</c:formatCode>
                <c:ptCount val="3"/>
                <c:pt idx="0">
                  <c:v>1822.4987465873614</c:v>
                </c:pt>
                <c:pt idx="1">
                  <c:v>1476.4563921034237</c:v>
                </c:pt>
                <c:pt idx="2">
                  <c:v>1363.0529736541141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112-4C80-BDD6-A84948D774D8}"/>
            </c:ext>
          </c:extLst>
        </c:ser>
        <c:ser>
          <c:idx val="1"/>
          <c:order val="1"/>
          <c:tx>
            <c:v>40%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2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Stress!$U$3:$W$3</c:f>
              <c:numCache>
                <c:formatCode>General</c:formatCode>
                <c:ptCount val="3"/>
                <c:pt idx="0">
                  <c:v>1</c:v>
                </c:pt>
                <c:pt idx="1">
                  <c:v>1.5</c:v>
                </c:pt>
                <c:pt idx="2">
                  <c:v>2</c:v>
                </c:pt>
              </c:numCache>
            </c:numRef>
          </c:xVal>
          <c:yVal>
            <c:numRef>
              <c:f>Stress!$C$24:$E$24</c:f>
              <c:numCache>
                <c:formatCode>General</c:formatCode>
                <c:ptCount val="3"/>
                <c:pt idx="0">
                  <c:v>2497.9151579677173</c:v>
                </c:pt>
                <c:pt idx="1">
                  <c:v>2283.7412113719411</c:v>
                </c:pt>
                <c:pt idx="2">
                  <c:v>2033.0605868866824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112-4C80-BDD6-A84948D774D8}"/>
            </c:ext>
          </c:extLst>
        </c:ser>
        <c:ser>
          <c:idx val="2"/>
          <c:order val="2"/>
          <c:tx>
            <c:v>60%</c:v>
          </c:tx>
          <c:spPr>
            <a:ln w="19050" cap="rnd">
              <a:noFill/>
              <a:round/>
            </a:ln>
            <a:effectLst/>
          </c:spPr>
          <c:marker>
            <c:symbol val="triangle"/>
            <c:size val="2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Stress!$U$3:$W$3</c:f>
              <c:numCache>
                <c:formatCode>General</c:formatCode>
                <c:ptCount val="3"/>
                <c:pt idx="0">
                  <c:v>1</c:v>
                </c:pt>
                <c:pt idx="1">
                  <c:v>1.5</c:v>
                </c:pt>
                <c:pt idx="2">
                  <c:v>2</c:v>
                </c:pt>
              </c:numCache>
            </c:numRef>
          </c:xVal>
          <c:yVal>
            <c:numRef>
              <c:f>Stress!$C$37:$E$37</c:f>
              <c:numCache>
                <c:formatCode>General</c:formatCode>
                <c:ptCount val="3"/>
                <c:pt idx="0">
                  <c:v>3314.2656654180623</c:v>
                </c:pt>
                <c:pt idx="1">
                  <c:v>2963.7288101020449</c:v>
                </c:pt>
                <c:pt idx="2">
                  <c:v>2778.5547245708976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112-4C80-BDD6-A84948D774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38678447"/>
        <c:axId val="1238685935"/>
      </c:scatterChart>
      <c:valAx>
        <c:axId val="1238678447"/>
        <c:scaling>
          <c:orientation val="minMax"/>
          <c:max val="2.5"/>
          <c:min val="0.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32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Width (in)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3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38685935"/>
        <c:crosses val="autoZero"/>
        <c:crossBetween val="midCat"/>
        <c:majorUnit val="0.5"/>
      </c:valAx>
      <c:valAx>
        <c:axId val="1238685935"/>
        <c:scaling>
          <c:orientation val="minMax"/>
          <c:max val="4000"/>
          <c:min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32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Nominal Stress (PSI)</a:t>
                </a:r>
              </a:p>
            </c:rich>
          </c:tx>
          <c:layout>
            <c:manualLayout>
              <c:xMode val="edge"/>
              <c:yMode val="edge"/>
              <c:x val="0"/>
              <c:y val="0.2764733158355205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3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38678447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8341154325406301"/>
          <c:y val="0.43708453110027912"/>
          <c:w val="0.11490495506243538"/>
          <c:h val="0.239058242719660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762215329144462"/>
          <c:y val="0.10865745948423114"/>
          <c:w val="0.72305124738195603"/>
          <c:h val="0.69419947506561674"/>
        </c:manualLayout>
      </c:layout>
      <c:barChart>
        <c:barDir val="col"/>
        <c:grouping val="clustered"/>
        <c:varyColors val="0"/>
        <c:ser>
          <c:idx val="0"/>
          <c:order val="0"/>
          <c:tx>
            <c:v>20%</c:v>
          </c:tx>
          <c:spPr>
            <a:pattFill prst="wdDnDiag">
              <a:fgClr>
                <a:srgbClr val="0070C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numRef>
              <c:f>Stress!$U$3:$W$3</c:f>
              <c:numCache>
                <c:formatCode>General</c:formatCode>
                <c:ptCount val="3"/>
                <c:pt idx="0">
                  <c:v>1</c:v>
                </c:pt>
                <c:pt idx="1">
                  <c:v>1.5</c:v>
                </c:pt>
                <c:pt idx="2">
                  <c:v>2</c:v>
                </c:pt>
              </c:numCache>
            </c:numRef>
          </c:cat>
          <c:val>
            <c:numRef>
              <c:f>Stress!$M$11:$O$11</c:f>
              <c:numCache>
                <c:formatCode>General</c:formatCode>
                <c:ptCount val="3"/>
                <c:pt idx="0">
                  <c:v>7026.5651036828467</c:v>
                </c:pt>
                <c:pt idx="1">
                  <c:v>6544.0490249276481</c:v>
                </c:pt>
                <c:pt idx="2">
                  <c:v>6459.2844806890889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B4-40D5-9989-33ADA00FA70F}"/>
            </c:ext>
          </c:extLst>
        </c:ser>
        <c:ser>
          <c:idx val="1"/>
          <c:order val="1"/>
          <c:tx>
            <c:v>20%</c:v>
          </c:tx>
          <c:spPr>
            <a:pattFill prst="wdDnDiag">
              <a:fgClr>
                <a:schemeClr val="accent2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numRef>
              <c:f>Stress!$U$3:$W$3</c:f>
              <c:numCache>
                <c:formatCode>General</c:formatCode>
                <c:ptCount val="3"/>
                <c:pt idx="0">
                  <c:v>1</c:v>
                </c:pt>
                <c:pt idx="1">
                  <c:v>1.5</c:v>
                </c:pt>
                <c:pt idx="2">
                  <c:v>2</c:v>
                </c:pt>
              </c:numCache>
            </c:numRef>
          </c:cat>
          <c:val>
            <c:numRef>
              <c:f>Stress!$Q$11:$S$11</c:f>
              <c:numCache>
                <c:formatCode>General</c:formatCode>
                <c:ptCount val="3"/>
                <c:pt idx="0">
                  <c:v>6976.5577801508944</c:v>
                </c:pt>
                <c:pt idx="1">
                  <c:v>7184.5432210338422</c:v>
                </c:pt>
                <c:pt idx="2">
                  <c:v>7374.9050056902033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B4-40D5-9989-33ADA00FA70F}"/>
            </c:ext>
          </c:extLst>
        </c:ser>
        <c:ser>
          <c:idx val="2"/>
          <c:order val="2"/>
          <c:tx>
            <c:v>40%</c:v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Stress!$U$3:$W$3</c:f>
              <c:numCache>
                <c:formatCode>General</c:formatCode>
                <c:ptCount val="3"/>
                <c:pt idx="0">
                  <c:v>1</c:v>
                </c:pt>
                <c:pt idx="1">
                  <c:v>1.5</c:v>
                </c:pt>
                <c:pt idx="2">
                  <c:v>2</c:v>
                </c:pt>
              </c:numCache>
            </c:numRef>
          </c:cat>
          <c:val>
            <c:numRef>
              <c:f>Stress!$M$24:$O$24</c:f>
              <c:numCache>
                <c:formatCode>General</c:formatCode>
                <c:ptCount val="3"/>
                <c:pt idx="0">
                  <c:v>9613.5634139769354</c:v>
                </c:pt>
                <c:pt idx="1">
                  <c:v>10080.099352745226</c:v>
                </c:pt>
                <c:pt idx="2">
                  <c:v>9622.067050493215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B4-40D5-9989-33ADA00FA70F}"/>
            </c:ext>
          </c:extLst>
        </c:ser>
        <c:ser>
          <c:idx val="3"/>
          <c:order val="3"/>
          <c:tx>
            <c:v>40%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Stress!$U$3:$W$3</c:f>
              <c:numCache>
                <c:formatCode>General</c:formatCode>
                <c:ptCount val="3"/>
                <c:pt idx="0">
                  <c:v>1</c:v>
                </c:pt>
                <c:pt idx="1">
                  <c:v>1.5</c:v>
                </c:pt>
                <c:pt idx="2">
                  <c:v>2</c:v>
                </c:pt>
              </c:numCache>
            </c:numRef>
          </c:cat>
          <c:val>
            <c:numRef>
              <c:f>Stress!$Q$24:$S$24</c:f>
              <c:numCache>
                <c:formatCode>General</c:formatCode>
                <c:ptCount val="3"/>
                <c:pt idx="0">
                  <c:v>9115.1921280494334</c:v>
                </c:pt>
                <c:pt idx="1">
                  <c:v>8746.547770338093</c:v>
                </c:pt>
                <c:pt idx="2">
                  <c:v>9602.4328530333623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B4-40D5-9989-33ADA00FA70F}"/>
            </c:ext>
          </c:extLst>
        </c:ser>
        <c:ser>
          <c:idx val="4"/>
          <c:order val="4"/>
          <c:tx>
            <c:v>60%</c:v>
          </c:tx>
          <c:spPr>
            <a:pattFill prst="narHorz">
              <a:fgClr>
                <a:srgbClr val="0070C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numRef>
              <c:f>Stress!$U$3:$W$3</c:f>
              <c:numCache>
                <c:formatCode>General</c:formatCode>
                <c:ptCount val="3"/>
                <c:pt idx="0">
                  <c:v>1</c:v>
                </c:pt>
                <c:pt idx="1">
                  <c:v>1.5</c:v>
                </c:pt>
                <c:pt idx="2">
                  <c:v>2</c:v>
                </c:pt>
              </c:numCache>
            </c:numRef>
          </c:cat>
          <c:val>
            <c:numRef>
              <c:f>Stress!$M$37:$O$37</c:f>
              <c:numCache>
                <c:formatCode>General</c:formatCode>
                <c:ptCount val="3"/>
                <c:pt idx="0">
                  <c:v>12750.947999683951</c:v>
                </c:pt>
                <c:pt idx="1">
                  <c:v>13095.129738931113</c:v>
                </c:pt>
                <c:pt idx="2">
                  <c:v>13185.691565910191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B4-40D5-9989-33ADA00FA70F}"/>
            </c:ext>
          </c:extLst>
        </c:ser>
        <c:ser>
          <c:idx val="5"/>
          <c:order val="5"/>
          <c:tx>
            <c:v>60%</c:v>
          </c:tx>
          <c:spPr>
            <a:pattFill prst="narHorz">
              <a:fgClr>
                <a:schemeClr val="accent2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numRef>
              <c:f>Stress!$U$3:$W$3</c:f>
              <c:numCache>
                <c:formatCode>General</c:formatCode>
                <c:ptCount val="3"/>
                <c:pt idx="0">
                  <c:v>1</c:v>
                </c:pt>
                <c:pt idx="1">
                  <c:v>1.5</c:v>
                </c:pt>
                <c:pt idx="2">
                  <c:v>2</c:v>
                </c:pt>
              </c:numCache>
            </c:numRef>
          </c:cat>
          <c:val>
            <c:numRef>
              <c:f>Stress!$Q$37:$S$37</c:f>
              <c:numCache>
                <c:formatCode>General</c:formatCode>
                <c:ptCount val="3"/>
                <c:pt idx="0">
                  <c:v>10079.565489244622</c:v>
                </c:pt>
                <c:pt idx="1">
                  <c:v>11794.191070098543</c:v>
                </c:pt>
                <c:pt idx="2">
                  <c:v>11799.87817773365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0B4-40D5-9989-33ADA00FA7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74784431"/>
        <c:axId val="574799823"/>
      </c:barChart>
      <c:catAx>
        <c:axId val="57478443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Width [in]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32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74799823"/>
        <c:crosses val="autoZero"/>
        <c:auto val="1"/>
        <c:lblAlgn val="ctr"/>
        <c:lblOffset val="100"/>
        <c:noMultiLvlLbl val="0"/>
      </c:catAx>
      <c:valAx>
        <c:axId val="5747998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Shell Stress [PSI]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32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74784431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32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pPr>
            <a:r>
              <a:rPr lang="en-US" sz="3600" b="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NOTCH</a:t>
            </a:r>
          </a:p>
        </c:rich>
      </c:tx>
      <c:layout>
        <c:manualLayout>
          <c:xMode val="edge"/>
          <c:yMode val="edge"/>
          <c:x val="0.4445702099737532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450363626421697"/>
          <c:y val="0.12375476227934405"/>
          <c:w val="0.66690454153069134"/>
          <c:h val="0.69061136873031514"/>
        </c:manualLayout>
      </c:layout>
      <c:scatterChart>
        <c:scatterStyle val="lineMarker"/>
        <c:varyColors val="0"/>
        <c:ser>
          <c:idx val="0"/>
          <c:order val="0"/>
          <c:tx>
            <c:v>20%</c:v>
          </c:tx>
          <c:spPr>
            <a:ln w="19050" cap="rnd">
              <a:noFill/>
              <a:round/>
            </a:ln>
            <a:effectLst/>
          </c:spPr>
          <c:marker>
            <c:symbol val="x"/>
            <c:size val="2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(kt!$G$5,kt!$G$12,kt!$G$19)</c:f>
              <c:numCache>
                <c:formatCode>General</c:formatCode>
                <c:ptCount val="3"/>
                <c:pt idx="0">
                  <c:v>0.26981597239217114</c:v>
                </c:pt>
                <c:pt idx="1">
                  <c:v>0.20206655053714856</c:v>
                </c:pt>
                <c:pt idx="2">
                  <c:v>0.15150528042550773</c:v>
                </c:pt>
              </c:numCache>
            </c:numRef>
          </c:xVal>
          <c:yVal>
            <c:numRef>
              <c:f>(kt!$K$2,kt!$K$9,kt!$K$16)</c:f>
              <c:numCache>
                <c:formatCode>General</c:formatCode>
                <c:ptCount val="3"/>
                <c:pt idx="0">
                  <c:v>1.1155395102896808</c:v>
                </c:pt>
                <c:pt idx="1">
                  <c:v>1.3769610787920457</c:v>
                </c:pt>
                <c:pt idx="2">
                  <c:v>1.4917677938315967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4D4-4F7A-844B-BFD4CF2D39B0}"/>
            </c:ext>
          </c:extLst>
        </c:ser>
        <c:ser>
          <c:idx val="1"/>
          <c:order val="1"/>
          <c:tx>
            <c:v>40%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2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(kt!$G$5,kt!$G$12,kt!$G$19)</c:f>
              <c:numCache>
                <c:formatCode>General</c:formatCode>
                <c:ptCount val="3"/>
                <c:pt idx="0">
                  <c:v>0.26981597239217114</c:v>
                </c:pt>
                <c:pt idx="1">
                  <c:v>0.20206655053714856</c:v>
                </c:pt>
                <c:pt idx="2">
                  <c:v>0.15150528042550773</c:v>
                </c:pt>
              </c:numCache>
            </c:numRef>
          </c:xVal>
          <c:yVal>
            <c:numRef>
              <c:f>(kt!$K$3,kt!$K$10,kt!$K$17)</c:f>
              <c:numCache>
                <c:formatCode>General</c:formatCode>
                <c:ptCount val="3"/>
                <c:pt idx="0">
                  <c:v>1.3344814095595439</c:v>
                </c:pt>
                <c:pt idx="1">
                  <c:v>1.4596901618120579</c:v>
                </c:pt>
                <c:pt idx="2">
                  <c:v>1.6396450586605031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4D4-4F7A-844B-BFD4CF2D39B0}"/>
            </c:ext>
          </c:extLst>
        </c:ser>
        <c:ser>
          <c:idx val="2"/>
          <c:order val="2"/>
          <c:tx>
            <c:v>60%</c:v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2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(kt!$G$5,kt!$G$12,kt!$G$19)</c:f>
              <c:numCache>
                <c:formatCode>General</c:formatCode>
                <c:ptCount val="3"/>
                <c:pt idx="0">
                  <c:v>0.26981597239217114</c:v>
                </c:pt>
                <c:pt idx="1">
                  <c:v>0.20206655053714856</c:v>
                </c:pt>
                <c:pt idx="2">
                  <c:v>0.15150528042550773</c:v>
                </c:pt>
              </c:numCache>
            </c:numRef>
          </c:xVal>
          <c:yVal>
            <c:numRef>
              <c:f>(kt!$K$4,kt!$K$11,kt!$K$18)</c:f>
              <c:numCache>
                <c:formatCode>General</c:formatCode>
                <c:ptCount val="3"/>
                <c:pt idx="0">
                  <c:v>1.1724679966117035</c:v>
                </c:pt>
                <c:pt idx="1">
                  <c:v>1.3112295174242696</c:v>
                </c:pt>
                <c:pt idx="2">
                  <c:v>1.3703835905240114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4D4-4F7A-844B-BFD4CF2D39B0}"/>
            </c:ext>
          </c:extLst>
        </c:ser>
        <c:ser>
          <c:idx val="3"/>
          <c:order val="3"/>
          <c:tx>
            <c:v>Theory</c:v>
          </c:tx>
          <c:spPr>
            <a:ln w="8890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kt!$AB$3:$AB$20</c:f>
              <c:numCache>
                <c:formatCode>General</c:formatCode>
                <c:ptCount val="18"/>
                <c:pt idx="0">
                  <c:v>0.05</c:v>
                </c:pt>
                <c:pt idx="1">
                  <c:v>0.1</c:v>
                </c:pt>
                <c:pt idx="2">
                  <c:v>0.15</c:v>
                </c:pt>
                <c:pt idx="3">
                  <c:v>0.2</c:v>
                </c:pt>
                <c:pt idx="4">
                  <c:v>0.25</c:v>
                </c:pt>
                <c:pt idx="5">
                  <c:v>0.3</c:v>
                </c:pt>
                <c:pt idx="6">
                  <c:v>0.35</c:v>
                </c:pt>
                <c:pt idx="7">
                  <c:v>0.4</c:v>
                </c:pt>
                <c:pt idx="8">
                  <c:v>0.45</c:v>
                </c:pt>
                <c:pt idx="9">
                  <c:v>0.5</c:v>
                </c:pt>
                <c:pt idx="10">
                  <c:v>0.55000000000000004</c:v>
                </c:pt>
                <c:pt idx="11">
                  <c:v>0.6</c:v>
                </c:pt>
                <c:pt idx="12">
                  <c:v>0.65</c:v>
                </c:pt>
                <c:pt idx="13">
                  <c:v>0.7</c:v>
                </c:pt>
                <c:pt idx="14">
                  <c:v>0.75</c:v>
                </c:pt>
                <c:pt idx="15">
                  <c:v>0.8</c:v>
                </c:pt>
                <c:pt idx="16">
                  <c:v>0.85</c:v>
                </c:pt>
                <c:pt idx="17">
                  <c:v>0.9</c:v>
                </c:pt>
              </c:numCache>
            </c:numRef>
          </c:xVal>
          <c:yVal>
            <c:numRef>
              <c:f>kt!$AC$3:$AC$20</c:f>
              <c:numCache>
                <c:formatCode>General</c:formatCode>
                <c:ptCount val="18"/>
                <c:pt idx="0">
                  <c:v>2.893973125</c:v>
                </c:pt>
                <c:pt idx="1">
                  <c:v>2.7282950000000001</c:v>
                </c:pt>
                <c:pt idx="2">
                  <c:v>2.5682693749999999</c:v>
                </c:pt>
                <c:pt idx="3">
                  <c:v>2.4142000000000001</c:v>
                </c:pt>
                <c:pt idx="4">
                  <c:v>2.2663906250000001</c:v>
                </c:pt>
                <c:pt idx="5">
                  <c:v>2.1251449999999998</c:v>
                </c:pt>
                <c:pt idx="6">
                  <c:v>1.9907668750000003</c:v>
                </c:pt>
                <c:pt idx="7">
                  <c:v>1.8635599999999999</c:v>
                </c:pt>
                <c:pt idx="8">
                  <c:v>1.7438281249999998</c:v>
                </c:pt>
                <c:pt idx="9">
                  <c:v>1.6318749999999997</c:v>
                </c:pt>
                <c:pt idx="10">
                  <c:v>1.5280043749999996</c:v>
                </c:pt>
                <c:pt idx="11">
                  <c:v>1.4325200000000002</c:v>
                </c:pt>
                <c:pt idx="12">
                  <c:v>1.3457256249999998</c:v>
                </c:pt>
                <c:pt idx="13">
                  <c:v>1.267925</c:v>
                </c:pt>
                <c:pt idx="14">
                  <c:v>1.1994218749999999</c:v>
                </c:pt>
                <c:pt idx="15">
                  <c:v>1.14052</c:v>
                </c:pt>
                <c:pt idx="16">
                  <c:v>1.0915231249999997</c:v>
                </c:pt>
                <c:pt idx="17">
                  <c:v>1.052735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44D4-4F7A-844B-BFD4CF2D39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81936352"/>
        <c:axId val="1985143552"/>
      </c:scatterChart>
      <c:valAx>
        <c:axId val="1981936352"/>
        <c:scaling>
          <c:orientation val="minMax"/>
          <c:max val="0.30000000000000004"/>
          <c:min val="0.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3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36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D/W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36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85143552"/>
        <c:crosses val="autoZero"/>
        <c:crossBetween val="midCat"/>
      </c:valAx>
      <c:valAx>
        <c:axId val="1985143552"/>
        <c:scaling>
          <c:orientation val="minMax"/>
          <c:max val="3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3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3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36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81936352"/>
        <c:crosses val="autoZero"/>
        <c:crossBetween val="midCat"/>
      </c:valAx>
      <c:spPr>
        <a:solidFill>
          <a:schemeClr val="bg1"/>
        </a:solidFill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8634350097723"/>
          <c:y val="0.38820064158646833"/>
          <c:w val="0.19136564990227703"/>
          <c:h val="0.318744323626213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460285267371882"/>
          <c:y val="0.12726846644169479"/>
          <c:w val="0.7644123605717501"/>
          <c:h val="0.69593717451985171"/>
        </c:manualLayout>
      </c:layout>
      <c:scatterChart>
        <c:scatterStyle val="lineMarker"/>
        <c:varyColors val="0"/>
        <c:ser>
          <c:idx val="0"/>
          <c:order val="0"/>
          <c:tx>
            <c:v>20%</c:v>
          </c:tx>
          <c:spPr>
            <a:ln w="19050" cap="rnd">
              <a:noFill/>
              <a:round/>
            </a:ln>
            <a:effectLst/>
          </c:spPr>
          <c:marker>
            <c:symbol val="x"/>
            <c:size val="2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(kt!$G$31,kt!$G$38,kt!$G$45)</c:f>
              <c:numCache>
                <c:formatCode>General</c:formatCode>
                <c:ptCount val="3"/>
                <c:pt idx="0">
                  <c:v>0.38769159159912697</c:v>
                </c:pt>
                <c:pt idx="1">
                  <c:v>0.26006204366082408</c:v>
                </c:pt>
                <c:pt idx="2">
                  <c:v>0.19510777292471496</c:v>
                </c:pt>
              </c:numCache>
            </c:numRef>
          </c:xVal>
          <c:yVal>
            <c:numRef>
              <c:f>(kt!$K$28,kt!$K$35,kt!$K$42)</c:f>
              <c:numCache>
                <c:formatCode>General</c:formatCode>
                <c:ptCount val="3"/>
                <c:pt idx="0">
                  <c:v>0.76085979663440506</c:v>
                </c:pt>
                <c:pt idx="1">
                  <c:v>0.98521998432739222</c:v>
                </c:pt>
                <c:pt idx="2">
                  <c:v>1.0952630811310584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CAC-4DCF-A73D-AB806DBC58F0}"/>
            </c:ext>
          </c:extLst>
        </c:ser>
        <c:ser>
          <c:idx val="1"/>
          <c:order val="1"/>
          <c:tx>
            <c:v>40%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2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(kt!$G$31,kt!$G$38,kt!$G$45)</c:f>
              <c:numCache>
                <c:formatCode>General</c:formatCode>
                <c:ptCount val="3"/>
                <c:pt idx="0">
                  <c:v>0.38769159159912697</c:v>
                </c:pt>
                <c:pt idx="1">
                  <c:v>0.26006204366082408</c:v>
                </c:pt>
                <c:pt idx="2">
                  <c:v>0.19510777292471496</c:v>
                </c:pt>
              </c:numCache>
            </c:numRef>
          </c:xVal>
          <c:yVal>
            <c:numRef>
              <c:f>(kt!$K$29,kt!$K$36,kt!$K$43)</c:f>
              <c:numCache>
                <c:formatCode>General</c:formatCode>
                <c:ptCount val="3"/>
                <c:pt idx="0">
                  <c:v>0.97043575795526493</c:v>
                </c:pt>
                <c:pt idx="1">
                  <c:v>1.3551445396706208</c:v>
                </c:pt>
                <c:pt idx="2">
                  <c:v>1.3797004627842877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CAC-4DCF-A73D-AB806DBC58F0}"/>
            </c:ext>
          </c:extLst>
        </c:ser>
        <c:ser>
          <c:idx val="2"/>
          <c:order val="2"/>
          <c:tx>
            <c:v>60%</c:v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2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(kt!$G$31,kt!$G$38,kt!$G$45)</c:f>
              <c:numCache>
                <c:formatCode>General</c:formatCode>
                <c:ptCount val="3"/>
                <c:pt idx="0">
                  <c:v>0.38769159159912697</c:v>
                </c:pt>
                <c:pt idx="1">
                  <c:v>0.26006204366082408</c:v>
                </c:pt>
                <c:pt idx="2">
                  <c:v>0.19510777292471496</c:v>
                </c:pt>
              </c:numCache>
            </c:numRef>
          </c:xVal>
          <c:yVal>
            <c:numRef>
              <c:f>(kt!$K$30,kt!$K$37,kt!$K$44)</c:f>
              <c:numCache>
                <c:formatCode>General</c:formatCode>
                <c:ptCount val="3"/>
                <c:pt idx="0">
                  <c:v>1.0268284722847061</c:v>
                </c:pt>
                <c:pt idx="1">
                  <c:v>1.1516248693579521</c:v>
                </c:pt>
                <c:pt idx="2">
                  <c:v>1.3108242273550883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CAC-4DCF-A73D-AB806DBC58F0}"/>
            </c:ext>
          </c:extLst>
        </c:ser>
        <c:ser>
          <c:idx val="3"/>
          <c:order val="3"/>
          <c:tx>
            <c:v>Theory</c:v>
          </c:tx>
          <c:spPr>
            <a:ln w="8890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kt!$AB$28:$AB$46</c:f>
              <c:numCache>
                <c:formatCode>General</c:formatCode>
                <c:ptCount val="19"/>
                <c:pt idx="0">
                  <c:v>0.05</c:v>
                </c:pt>
                <c:pt idx="1">
                  <c:v>0.1</c:v>
                </c:pt>
                <c:pt idx="2">
                  <c:v>0.15</c:v>
                </c:pt>
                <c:pt idx="3">
                  <c:v>0.2</c:v>
                </c:pt>
                <c:pt idx="4">
                  <c:v>0.25</c:v>
                </c:pt>
                <c:pt idx="5">
                  <c:v>0.3</c:v>
                </c:pt>
                <c:pt idx="6">
                  <c:v>0.35</c:v>
                </c:pt>
                <c:pt idx="7">
                  <c:v>0.4</c:v>
                </c:pt>
                <c:pt idx="8">
                  <c:v>0.45</c:v>
                </c:pt>
                <c:pt idx="9">
                  <c:v>0.5</c:v>
                </c:pt>
                <c:pt idx="10">
                  <c:v>0.55000000000000004</c:v>
                </c:pt>
                <c:pt idx="11">
                  <c:v>0.6</c:v>
                </c:pt>
                <c:pt idx="12">
                  <c:v>0.65</c:v>
                </c:pt>
                <c:pt idx="13">
                  <c:v>0.7</c:v>
                </c:pt>
                <c:pt idx="14">
                  <c:v>0.75</c:v>
                </c:pt>
                <c:pt idx="15">
                  <c:v>0.8</c:v>
                </c:pt>
                <c:pt idx="16">
                  <c:v>0.85</c:v>
                </c:pt>
                <c:pt idx="17">
                  <c:v>0.9</c:v>
                </c:pt>
                <c:pt idx="18">
                  <c:v>0.95</c:v>
                </c:pt>
              </c:numCache>
            </c:numRef>
          </c:xVal>
          <c:yVal>
            <c:numRef>
              <c:f>kt!$AC$28:$AC$46</c:f>
              <c:numCache>
                <c:formatCode>General</c:formatCode>
                <c:ptCount val="19"/>
                <c:pt idx="0">
                  <c:v>2.8600349999999999</c:v>
                </c:pt>
                <c:pt idx="1">
                  <c:v>2.7318799999999999</c:v>
                </c:pt>
                <c:pt idx="2">
                  <c:v>2.6185450000000001</c:v>
                </c:pt>
                <c:pt idx="3">
                  <c:v>2.5190399999999999</c:v>
                </c:pt>
                <c:pt idx="4">
                  <c:v>2.4323750000000004</c:v>
                </c:pt>
                <c:pt idx="5">
                  <c:v>2.3575599999999999</c:v>
                </c:pt>
                <c:pt idx="6">
                  <c:v>2.2936050000000003</c:v>
                </c:pt>
                <c:pt idx="7">
                  <c:v>2.2395199999999997</c:v>
                </c:pt>
                <c:pt idx="8">
                  <c:v>2.194315</c:v>
                </c:pt>
                <c:pt idx="9">
                  <c:v>2.157</c:v>
                </c:pt>
                <c:pt idx="10">
                  <c:v>2.1265849999999999</c:v>
                </c:pt>
                <c:pt idx="11">
                  <c:v>2.1020799999999999</c:v>
                </c:pt>
                <c:pt idx="12">
                  <c:v>2.0824950000000002</c:v>
                </c:pt>
                <c:pt idx="13">
                  <c:v>2.06684</c:v>
                </c:pt>
                <c:pt idx="14">
                  <c:v>2.054125</c:v>
                </c:pt>
                <c:pt idx="15">
                  <c:v>2.0433599999999998</c:v>
                </c:pt>
                <c:pt idx="16">
                  <c:v>2.0335550000000002</c:v>
                </c:pt>
                <c:pt idx="17">
                  <c:v>2.0237200000000004</c:v>
                </c:pt>
                <c:pt idx="18">
                  <c:v>2.0128650000000001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6CAC-4DCF-A73D-AB806DBC58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81936352"/>
        <c:axId val="1985143552"/>
      </c:scatterChart>
      <c:valAx>
        <c:axId val="1981936352"/>
        <c:scaling>
          <c:orientation val="minMax"/>
          <c:max val="0.4"/>
          <c:min val="0.1500000000000000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3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36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D/W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36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85143552"/>
        <c:crosses val="autoZero"/>
        <c:crossBetween val="midCat"/>
      </c:valAx>
      <c:valAx>
        <c:axId val="1985143552"/>
        <c:scaling>
          <c:orientation val="minMax"/>
          <c:max val="3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3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3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36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81936352"/>
        <c:crosses val="autoZero"/>
        <c:crossBetween val="midCat"/>
      </c:valAx>
      <c:spPr>
        <a:solidFill>
          <a:schemeClr val="bg1"/>
        </a:solidFill>
        <a:ln>
          <a:solidFill>
            <a:schemeClr val="bg1">
              <a:lumMod val="95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07234-211E-44E6-A6A5-3CFE8513C6DD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F79E44-7FB9-4BE2-8521-861315939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19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79E44-7FB9-4BE2-8521-8613159398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49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79E44-7FB9-4BE2-8521-8613159398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08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79E44-7FB9-4BE2-8521-8613159398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573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79E44-7FB9-4BE2-8521-8613159398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77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79E44-7FB9-4BE2-8521-8613159398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541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79E44-7FB9-4BE2-8521-8613159398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06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79E44-7FB9-4BE2-8521-8613159398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40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79E44-7FB9-4BE2-8521-8613159398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73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79E44-7FB9-4BE2-8521-8613159398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944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397" y="2244726"/>
            <a:ext cx="18290381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397" y="7204076"/>
            <a:ext cx="18290381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52072" y="730250"/>
            <a:ext cx="5258485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618" y="730250"/>
            <a:ext cx="15470614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917" y="3419477"/>
            <a:ext cx="21033938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917" y="9178927"/>
            <a:ext cx="21033938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618" y="3651250"/>
            <a:ext cx="10364549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6008" y="3651250"/>
            <a:ext cx="10364549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95" y="730251"/>
            <a:ext cx="21033938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796" y="3362326"/>
            <a:ext cx="10316917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796" y="5010150"/>
            <a:ext cx="10316917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6007" y="3362326"/>
            <a:ext cx="1036772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6007" y="5010150"/>
            <a:ext cx="1036772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96" y="914400"/>
            <a:ext cx="7865498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7726" y="1974851"/>
            <a:ext cx="12346007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796" y="4114800"/>
            <a:ext cx="7865498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96" y="914400"/>
            <a:ext cx="7865498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7726" y="1974851"/>
            <a:ext cx="12346007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796" y="4114800"/>
            <a:ext cx="7865498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619" y="730251"/>
            <a:ext cx="21033938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619" y="3651250"/>
            <a:ext cx="21033938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618" y="12712701"/>
            <a:ext cx="548711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2115-E0AE-7349-B651-19628F808C42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8252" y="12712701"/>
            <a:ext cx="823067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3443" y="12712701"/>
            <a:ext cx="548711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0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3.jpe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53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45ED44-61BA-E245-BBEA-1B34D296D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7450" y="1049200"/>
            <a:ext cx="2052270" cy="228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A90285-F814-5C41-90EA-FEDE23685D7F}"/>
              </a:ext>
            </a:extLst>
          </p:cNvPr>
          <p:cNvSpPr txBox="1"/>
          <p:nvPr/>
        </p:nvSpPr>
        <p:spPr>
          <a:xfrm>
            <a:off x="2806698" y="3645703"/>
            <a:ext cx="18773775" cy="883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Investigation of Stress Concentrations in Parts Manufactured with Fused Deposition Modeling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Hope Elmer and Alexandre 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Lasalarie</a:t>
            </a: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Mentor: Dr. David Lanning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of Engineering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Aerospace Engineering</a:t>
            </a:r>
          </a:p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Arizona NASA Space Grant Statewide Symposium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Tempe, AZ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9D5915-801A-3145-BD39-A0C8F8CE64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7022" y="12618683"/>
            <a:ext cx="3413126" cy="109731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03EBCCB-1A57-8C77-7A24-C07801C254CB}"/>
              </a:ext>
            </a:extLst>
          </p:cNvPr>
          <p:cNvGrpSpPr/>
          <p:nvPr/>
        </p:nvGrpSpPr>
        <p:grpSpPr>
          <a:xfrm>
            <a:off x="8442045" y="1049200"/>
            <a:ext cx="2310964" cy="2468880"/>
            <a:chOff x="12038420" y="4604331"/>
            <a:chExt cx="3423650" cy="36576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473AE438-BF1A-8E83-3731-71B1C29F7F14}"/>
                </a:ext>
              </a:extLst>
            </p:cNvPr>
            <p:cNvSpPr/>
            <p:nvPr/>
          </p:nvSpPr>
          <p:spPr>
            <a:xfrm>
              <a:off x="12150045" y="4832932"/>
              <a:ext cx="3200399" cy="32003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Logo, company name&#10;&#10;Description automatically generated">
              <a:extLst>
                <a:ext uri="{FF2B5EF4-FFF2-40B4-BE49-F238E27FC236}">
                  <a16:creationId xmlns:a16="http://schemas.microsoft.com/office/drawing/2014/main" id="{DEE12FA7-3557-BF8E-670D-A92798EC6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8420" y="4604331"/>
              <a:ext cx="3423650" cy="3657600"/>
            </a:xfrm>
            <a:prstGeom prst="rect">
              <a:avLst/>
            </a:prstGeom>
          </p:spPr>
        </p:pic>
      </p:grpSp>
      <p:pic>
        <p:nvPicPr>
          <p:cNvPr id="8" name="Picture 7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757B2A0C-E06F-B11C-5003-69CE295455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19720" y="976614"/>
            <a:ext cx="1849355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7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1851CD-0216-2B41-B767-88281CB16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3593" y="329048"/>
            <a:ext cx="1149271" cy="12801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3BF048-51F2-6942-8D04-6BFC80BE3676}"/>
              </a:ext>
            </a:extLst>
          </p:cNvPr>
          <p:cNvSpPr/>
          <p:nvPr/>
        </p:nvSpPr>
        <p:spPr>
          <a:xfrm>
            <a:off x="1369874" y="13444538"/>
            <a:ext cx="21647426" cy="271462"/>
          </a:xfrm>
          <a:prstGeom prst="rect">
            <a:avLst/>
          </a:prstGeom>
          <a:solidFill>
            <a:srgbClr val="025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74F5AF-09EF-6B45-8A45-79763BFA39C1}"/>
              </a:ext>
            </a:extLst>
          </p:cNvPr>
          <p:cNvSpPr txBox="1"/>
          <p:nvPr/>
        </p:nvSpPr>
        <p:spPr>
          <a:xfrm>
            <a:off x="2806699" y="1000126"/>
            <a:ext cx="187737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253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Fused Deposition Modeling (FDM), </a:t>
            </a:r>
          </a:p>
          <a:p>
            <a:pPr algn="ctr"/>
            <a:r>
              <a:rPr lang="en-US" sz="4800" b="1" dirty="0">
                <a:solidFill>
                  <a:srgbClr val="0253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type of 3D printing, is highly customizable</a:t>
            </a:r>
            <a:endParaRPr lang="en-US" sz="4800" dirty="0">
              <a:solidFill>
                <a:srgbClr val="0253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4544B782-E405-0EC1-F83B-EEC45D394C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00848" y="177166"/>
            <a:ext cx="1232904" cy="164592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07730A8-1812-9879-6A33-701C7DBFA302}"/>
              </a:ext>
            </a:extLst>
          </p:cNvPr>
          <p:cNvGrpSpPr/>
          <p:nvPr/>
        </p:nvGrpSpPr>
        <p:grpSpPr>
          <a:xfrm>
            <a:off x="19868281" y="177941"/>
            <a:ext cx="1514047" cy="1617507"/>
            <a:chOff x="12038420" y="4604331"/>
            <a:chExt cx="3423650" cy="36576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2337C84-A103-71FF-CA3E-4B206A0C019D}"/>
                </a:ext>
              </a:extLst>
            </p:cNvPr>
            <p:cNvSpPr/>
            <p:nvPr/>
          </p:nvSpPr>
          <p:spPr>
            <a:xfrm>
              <a:off x="12150045" y="4832932"/>
              <a:ext cx="3200399" cy="32003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Logo, company name&#10;&#10;Description automatically generated">
              <a:extLst>
                <a:ext uri="{FF2B5EF4-FFF2-40B4-BE49-F238E27FC236}">
                  <a16:creationId xmlns:a16="http://schemas.microsoft.com/office/drawing/2014/main" id="{8F07FBC4-EF05-EACC-BBF4-3BD65DF602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8420" y="4604331"/>
              <a:ext cx="3423650" cy="3657600"/>
            </a:xfrm>
            <a:prstGeom prst="rect">
              <a:avLst/>
            </a:prstGeom>
          </p:spPr>
        </p:pic>
      </p:grpSp>
      <p:pic>
        <p:nvPicPr>
          <p:cNvPr id="2050" name="Picture 2" descr="Representation of surface roughness in fused deposition modeling -  ScienceDirect">
            <a:extLst>
              <a:ext uri="{FF2B5EF4-FFF2-40B4-BE49-F238E27FC236}">
                <a16:creationId xmlns:a16="http://schemas.microsoft.com/office/drawing/2014/main" id="{89E74927-5A80-F54A-FD2C-9598A6DB0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19" y="4064405"/>
            <a:ext cx="11057629" cy="821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66F3C2-0E5F-7C92-58A1-057A8B2188A0}"/>
              </a:ext>
            </a:extLst>
          </p:cNvPr>
          <p:cNvSpPr txBox="1"/>
          <p:nvPr/>
        </p:nvSpPr>
        <p:spPr>
          <a:xfrm>
            <a:off x="455474" y="3247027"/>
            <a:ext cx="3130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Process: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889E99-929A-6F7B-7556-F892A1567128}"/>
              </a:ext>
            </a:extLst>
          </p:cNvPr>
          <p:cNvSpPr txBox="1"/>
          <p:nvPr/>
        </p:nvSpPr>
        <p:spPr>
          <a:xfrm>
            <a:off x="12618885" y="3240864"/>
            <a:ext cx="35638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Parameters: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FA5480-35FA-F803-62F9-469F726F9454}"/>
              </a:ext>
            </a:extLst>
          </p:cNvPr>
          <p:cNvSpPr txBox="1"/>
          <p:nvPr/>
        </p:nvSpPr>
        <p:spPr>
          <a:xfrm>
            <a:off x="2891759" y="12230751"/>
            <a:ext cx="7498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Roboto" panose="02000000000000000000" pitchFamily="2" charset="0"/>
              </a:rPr>
              <a:t>Source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: Ahn, D.,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Kweon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J., Kwon, S., "Representation of surface roughness in fused deposition modeling," </a:t>
            </a:r>
            <a:r>
              <a:rPr lang="en-US" sz="1600" b="0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Journal of Materials Processing Technology, 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Vol. 209, No. 15, 2009, pp. 5593-5600.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69573E1-EE82-0FE6-9EF3-199FC706CBB5}"/>
              </a:ext>
            </a:extLst>
          </p:cNvPr>
          <p:cNvGrpSpPr/>
          <p:nvPr/>
        </p:nvGrpSpPr>
        <p:grpSpPr>
          <a:xfrm rot="16200000">
            <a:off x="14067191" y="3042679"/>
            <a:ext cx="8733312" cy="11057627"/>
            <a:chOff x="28057553" y="11817434"/>
            <a:chExt cx="6655797" cy="8823068"/>
          </a:xfrm>
        </p:grpSpPr>
        <p:pic>
          <p:nvPicPr>
            <p:cNvPr id="13" name="Picture 12" descr="Chart, surface chart&#10;&#10;Description automatically generated">
              <a:extLst>
                <a:ext uri="{FF2B5EF4-FFF2-40B4-BE49-F238E27FC236}">
                  <a16:creationId xmlns:a16="http://schemas.microsoft.com/office/drawing/2014/main" id="{894B63BD-277A-4B56-F911-0936689839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60" t="21932" r="17487" b="30307"/>
            <a:stretch/>
          </p:blipFill>
          <p:spPr>
            <a:xfrm flipV="1">
              <a:off x="28057553" y="14581230"/>
              <a:ext cx="6655797" cy="3493698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F25C50B-B0C1-B2C3-2D75-F0A81A047A87}"/>
                </a:ext>
              </a:extLst>
            </p:cNvPr>
            <p:cNvGrpSpPr/>
            <p:nvPr/>
          </p:nvGrpSpPr>
          <p:grpSpPr>
            <a:xfrm>
              <a:off x="28057553" y="11817434"/>
              <a:ext cx="6655797" cy="8823068"/>
              <a:chOff x="28056501" y="10869728"/>
              <a:chExt cx="6655797" cy="8823068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B368B9B-BEE1-CC06-DCD2-21A2C4E167AE}"/>
                  </a:ext>
                </a:extLst>
              </p:cNvPr>
              <p:cNvGrpSpPr/>
              <p:nvPr/>
            </p:nvGrpSpPr>
            <p:grpSpPr>
              <a:xfrm>
                <a:off x="28056501" y="13872517"/>
                <a:ext cx="6655797" cy="2868490"/>
                <a:chOff x="28056501" y="13872517"/>
                <a:chExt cx="6655797" cy="2868490"/>
              </a:xfrm>
            </p:grpSpPr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69171696-9D7E-E04D-D236-C494276B2F1A}"/>
                    </a:ext>
                  </a:extLst>
                </p:cNvPr>
                <p:cNvSpPr/>
                <p:nvPr/>
              </p:nvSpPr>
              <p:spPr>
                <a:xfrm>
                  <a:off x="28056501" y="13872517"/>
                  <a:ext cx="6655797" cy="2868490"/>
                </a:xfrm>
                <a:prstGeom prst="rect">
                  <a:avLst/>
                </a:prstGeom>
                <a:noFill/>
                <a:ln w="1270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985C6FD4-E3D8-BD5C-9759-972596151C30}"/>
                    </a:ext>
                  </a:extLst>
                </p:cNvPr>
                <p:cNvSpPr/>
                <p:nvPr/>
              </p:nvSpPr>
              <p:spPr>
                <a:xfrm>
                  <a:off x="30922987" y="15006405"/>
                  <a:ext cx="594360" cy="585216"/>
                </a:xfrm>
                <a:prstGeom prst="ellipse">
                  <a:avLst/>
                </a:prstGeom>
                <a:noFill/>
                <a:ln w="1016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67802FD-8C26-F55C-E0D3-E07A752E1138}"/>
                  </a:ext>
                </a:extLst>
              </p:cNvPr>
              <p:cNvSpPr txBox="1"/>
              <p:nvPr/>
            </p:nvSpPr>
            <p:spPr>
              <a:xfrm rot="5400000">
                <a:off x="32719914" y="17790850"/>
                <a:ext cx="2544055" cy="1129306"/>
              </a:xfrm>
              <a:prstGeom prst="rect">
                <a:avLst/>
              </a:prstGeom>
              <a:noFill/>
              <a:ln w="19050">
                <a:noFill/>
                <a:prstDash val="solid"/>
              </a:ln>
            </p:spPr>
            <p:txBody>
              <a:bodyPr wrap="square" numCol="1" rtlCol="0" anchor="ctr">
                <a:noAutofit/>
              </a:bodyPr>
              <a:lstStyle/>
              <a:p>
                <a:r>
                  <a:rPr lang="en-US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Solid Base Layer</a:t>
                </a: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64106095-9DD2-A740-8917-F4E395D4608C}"/>
                  </a:ext>
                </a:extLst>
              </p:cNvPr>
              <p:cNvCxnSpPr>
                <a:cxnSpLocks/>
                <a:stCxn id="23" idx="1"/>
              </p:cNvCxnSpPr>
              <p:nvPr/>
            </p:nvCxnSpPr>
            <p:spPr>
              <a:xfrm rot="5400000" flipH="1">
                <a:off x="33557608" y="16649189"/>
                <a:ext cx="868667" cy="1"/>
              </a:xfrm>
              <a:prstGeom prst="line">
                <a:avLst/>
              </a:prstGeom>
              <a:ln w="76200">
                <a:solidFill>
                  <a:schemeClr val="tx1"/>
                </a:solidFill>
                <a:headEnd type="none"/>
                <a:tailEnd type="oval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DE61B09-8B84-5F7F-ADCA-E439153C3F64}"/>
                  </a:ext>
                </a:extLst>
              </p:cNvPr>
              <p:cNvSpPr txBox="1"/>
              <p:nvPr/>
            </p:nvSpPr>
            <p:spPr>
              <a:xfrm rot="5400000">
                <a:off x="29054404" y="11672774"/>
                <a:ext cx="2259369" cy="1367691"/>
              </a:xfrm>
              <a:prstGeom prst="rect">
                <a:avLst/>
              </a:prstGeom>
              <a:noFill/>
              <a:ln w="19050">
                <a:noFill/>
                <a:prstDash val="solid"/>
              </a:ln>
            </p:spPr>
            <p:txBody>
              <a:bodyPr wrap="square" numCol="1" rtlCol="0" anchor="ctr">
                <a:noAutofit/>
              </a:bodyPr>
              <a:lstStyle/>
              <a:p>
                <a:pPr algn="r"/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Solid Top Layer</a:t>
                </a:r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5CA3AA29-31DD-3B4E-0684-D813DDF70EC7}"/>
                  </a:ext>
                </a:extLst>
              </p:cNvPr>
              <p:cNvCxnSpPr>
                <a:cxnSpLocks/>
                <a:stCxn id="27" idx="3"/>
              </p:cNvCxnSpPr>
              <p:nvPr/>
            </p:nvCxnSpPr>
            <p:spPr>
              <a:xfrm rot="5400000">
                <a:off x="29714377" y="13956015"/>
                <a:ext cx="939421" cy="1"/>
              </a:xfrm>
              <a:prstGeom prst="line">
                <a:avLst/>
              </a:prstGeom>
              <a:ln w="76200">
                <a:solidFill>
                  <a:schemeClr val="tx1"/>
                </a:solidFill>
                <a:headEnd type="none"/>
                <a:tailEnd type="oval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52ED097-15C2-BCC5-147B-D779F28CAE5D}"/>
                  </a:ext>
                </a:extLst>
              </p:cNvPr>
              <p:cNvSpPr txBox="1"/>
              <p:nvPr/>
            </p:nvSpPr>
            <p:spPr>
              <a:xfrm rot="5400000">
                <a:off x="30122289" y="18053876"/>
                <a:ext cx="2502456" cy="775384"/>
              </a:xfrm>
              <a:prstGeom prst="rect">
                <a:avLst/>
              </a:prstGeom>
              <a:noFill/>
              <a:ln w="19050">
                <a:noFill/>
                <a:prstDash val="solid"/>
              </a:ln>
            </p:spPr>
            <p:txBody>
              <a:bodyPr wrap="square" numCol="1" rtlCol="0" anchor="ctr">
                <a:noAutofit/>
              </a:bodyPr>
              <a:lstStyle/>
              <a:p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Gyroid Infill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942AA8EF-2BB5-5458-8660-0289952A4883}"/>
                  </a:ext>
                </a:extLst>
              </p:cNvPr>
              <p:cNvCxnSpPr>
                <a:cxnSpLocks/>
                <a:stCxn id="29" idx="1"/>
              </p:cNvCxnSpPr>
              <p:nvPr/>
            </p:nvCxnSpPr>
            <p:spPr>
              <a:xfrm rot="5400000" flipH="1">
                <a:off x="30868032" y="16684888"/>
                <a:ext cx="1010969" cy="0"/>
              </a:xfrm>
              <a:prstGeom prst="line">
                <a:avLst/>
              </a:prstGeom>
              <a:ln w="76200">
                <a:solidFill>
                  <a:schemeClr val="tx1"/>
                </a:solidFill>
                <a:headEnd type="none"/>
                <a:tailEnd type="oval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3528025-2339-885F-E3AB-F179E666089E}"/>
                  </a:ext>
                </a:extLst>
              </p:cNvPr>
              <p:cNvSpPr txBox="1"/>
              <p:nvPr/>
            </p:nvSpPr>
            <p:spPr>
              <a:xfrm rot="5400000">
                <a:off x="31200332" y="11694978"/>
                <a:ext cx="2259369" cy="608869"/>
              </a:xfrm>
              <a:prstGeom prst="rect">
                <a:avLst/>
              </a:prstGeom>
              <a:noFill/>
              <a:ln w="19050">
                <a:noFill/>
                <a:prstDash val="solid"/>
              </a:ln>
            </p:spPr>
            <p:txBody>
              <a:bodyPr wrap="square" numCol="1" rtlCol="0" anchor="ctr">
                <a:noAutofit/>
              </a:bodyPr>
              <a:lstStyle/>
              <a:p>
                <a:pPr algn="r"/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Perimeter</a:t>
                </a:r>
              </a:p>
            </p:txBody>
          </p: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406E4767-AE2A-769F-0861-2C0749576927}"/>
                  </a:ext>
                </a:extLst>
              </p:cNvPr>
              <p:cNvCxnSpPr>
                <a:cxnSpLocks/>
                <a:stCxn id="31" idx="3"/>
              </p:cNvCxnSpPr>
              <p:nvPr/>
            </p:nvCxnSpPr>
            <p:spPr>
              <a:xfrm rot="5400000">
                <a:off x="31958306" y="13500807"/>
                <a:ext cx="743420" cy="0"/>
              </a:xfrm>
              <a:prstGeom prst="line">
                <a:avLst/>
              </a:prstGeom>
              <a:ln w="76200">
                <a:solidFill>
                  <a:schemeClr val="tx1"/>
                </a:solidFill>
                <a:headEnd type="none"/>
                <a:tailEnd type="oval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86220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1851CD-0216-2B41-B767-88281CB16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3593" y="329048"/>
            <a:ext cx="1149271" cy="12801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3BF048-51F2-6942-8D04-6BFC80BE3676}"/>
              </a:ext>
            </a:extLst>
          </p:cNvPr>
          <p:cNvSpPr/>
          <p:nvPr/>
        </p:nvSpPr>
        <p:spPr>
          <a:xfrm>
            <a:off x="1369874" y="13444538"/>
            <a:ext cx="21647426" cy="271462"/>
          </a:xfrm>
          <a:prstGeom prst="rect">
            <a:avLst/>
          </a:prstGeom>
          <a:solidFill>
            <a:srgbClr val="025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74F5AF-09EF-6B45-8A45-79763BFA39C1}"/>
              </a:ext>
            </a:extLst>
          </p:cNvPr>
          <p:cNvSpPr txBox="1"/>
          <p:nvPr/>
        </p:nvSpPr>
        <p:spPr>
          <a:xfrm>
            <a:off x="2806699" y="1000126"/>
            <a:ext cx="187737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253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Effects of stress concentrations </a:t>
            </a:r>
          </a:p>
          <a:p>
            <a:pPr algn="ctr"/>
            <a:r>
              <a:rPr lang="en-US" sz="4800" b="1" dirty="0">
                <a:solidFill>
                  <a:srgbClr val="0253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FDM parts has yet to be studied  </a:t>
            </a:r>
          </a:p>
        </p:txBody>
      </p:sp>
      <p:pic>
        <p:nvPicPr>
          <p:cNvPr id="2" name="Picture 1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4544B782-E405-0EC1-F83B-EEC45D394C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00848" y="177166"/>
            <a:ext cx="1232904" cy="164592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07730A8-1812-9879-6A33-701C7DBFA302}"/>
              </a:ext>
            </a:extLst>
          </p:cNvPr>
          <p:cNvGrpSpPr/>
          <p:nvPr/>
        </p:nvGrpSpPr>
        <p:grpSpPr>
          <a:xfrm>
            <a:off x="19868281" y="177941"/>
            <a:ext cx="1514047" cy="1617507"/>
            <a:chOff x="12038420" y="4604331"/>
            <a:chExt cx="3423650" cy="36576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2337C84-A103-71FF-CA3E-4B206A0C019D}"/>
                </a:ext>
              </a:extLst>
            </p:cNvPr>
            <p:cNvSpPr/>
            <p:nvPr/>
          </p:nvSpPr>
          <p:spPr>
            <a:xfrm>
              <a:off x="12150045" y="4832932"/>
              <a:ext cx="3200399" cy="32003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Logo, company name&#10;&#10;Description automatically generated">
              <a:extLst>
                <a:ext uri="{FF2B5EF4-FFF2-40B4-BE49-F238E27FC236}">
                  <a16:creationId xmlns:a16="http://schemas.microsoft.com/office/drawing/2014/main" id="{8F07FBC4-EF05-EACC-BBF4-3BD65DF602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8420" y="4604331"/>
              <a:ext cx="3423650" cy="3657600"/>
            </a:xfrm>
            <a:prstGeom prst="rect">
              <a:avLst/>
            </a:prstGeom>
          </p:spPr>
        </p:pic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48377E87-B6DC-A572-F769-99BFDFD340D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35846" y="3391971"/>
            <a:ext cx="16315480" cy="78361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5B4419B-AC8D-627A-261A-233FB90DA310}"/>
              </a:ext>
            </a:extLst>
          </p:cNvPr>
          <p:cNvSpPr txBox="1"/>
          <p:nvPr/>
        </p:nvSpPr>
        <p:spPr>
          <a:xfrm>
            <a:off x="4099640" y="11135694"/>
            <a:ext cx="16315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Roboto" panose="02000000000000000000" pitchFamily="2" charset="0"/>
              </a:rPr>
              <a:t>Source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: McGinty, B., “Stress Concentrations at Holes,” Stress concentrations at holes Available: https://www.fracturemechanics.org/hole.html. 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17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1851CD-0216-2B41-B767-88281CB16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3593" y="329048"/>
            <a:ext cx="1149271" cy="12801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3BF048-51F2-6942-8D04-6BFC80BE3676}"/>
              </a:ext>
            </a:extLst>
          </p:cNvPr>
          <p:cNvSpPr/>
          <p:nvPr/>
        </p:nvSpPr>
        <p:spPr>
          <a:xfrm>
            <a:off x="1369874" y="13444538"/>
            <a:ext cx="21647426" cy="271462"/>
          </a:xfrm>
          <a:prstGeom prst="rect">
            <a:avLst/>
          </a:prstGeom>
          <a:solidFill>
            <a:srgbClr val="025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74F5AF-09EF-6B45-8A45-79763BFA39C1}"/>
              </a:ext>
            </a:extLst>
          </p:cNvPr>
          <p:cNvSpPr txBox="1"/>
          <p:nvPr/>
        </p:nvSpPr>
        <p:spPr>
          <a:xfrm>
            <a:off x="2806699" y="1000126"/>
            <a:ext cx="187737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253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studied specimens have equal </a:t>
            </a:r>
          </a:p>
          <a:p>
            <a:pPr algn="ctr"/>
            <a:r>
              <a:rPr lang="en-US" sz="4800" b="1" dirty="0">
                <a:solidFill>
                  <a:srgbClr val="0253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theoretical stress concentrations across the widths </a:t>
            </a:r>
          </a:p>
        </p:txBody>
      </p:sp>
      <p:pic>
        <p:nvPicPr>
          <p:cNvPr id="2" name="Picture 1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4544B782-E405-0EC1-F83B-EEC45D394C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00848" y="177166"/>
            <a:ext cx="1232904" cy="164592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07730A8-1812-9879-6A33-701C7DBFA302}"/>
              </a:ext>
            </a:extLst>
          </p:cNvPr>
          <p:cNvGrpSpPr/>
          <p:nvPr/>
        </p:nvGrpSpPr>
        <p:grpSpPr>
          <a:xfrm>
            <a:off x="19868281" y="177941"/>
            <a:ext cx="1514047" cy="1617507"/>
            <a:chOff x="12038420" y="4604331"/>
            <a:chExt cx="3423650" cy="36576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2337C84-A103-71FF-CA3E-4B206A0C019D}"/>
                </a:ext>
              </a:extLst>
            </p:cNvPr>
            <p:cNvSpPr/>
            <p:nvPr/>
          </p:nvSpPr>
          <p:spPr>
            <a:xfrm>
              <a:off x="12150045" y="4832932"/>
              <a:ext cx="3200399" cy="32003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Logo, company name&#10;&#10;Description automatically generated">
              <a:extLst>
                <a:ext uri="{FF2B5EF4-FFF2-40B4-BE49-F238E27FC236}">
                  <a16:creationId xmlns:a16="http://schemas.microsoft.com/office/drawing/2014/main" id="{8F07FBC4-EF05-EACC-BBF4-3BD65DF602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8420" y="4604331"/>
              <a:ext cx="3423650" cy="3657600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A5D5439E-C89E-341C-6DD3-95B5C9373FE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E6E6DB"/>
              </a:clrFrom>
              <a:clrTo>
                <a:srgbClr val="E6E6DB">
                  <a:alpha val="0"/>
                </a:srgbClr>
              </a:clrTo>
            </a:clrChange>
            <a:biLevel thresh="75000"/>
          </a:blip>
          <a:srcRect r="13539"/>
          <a:stretch/>
        </p:blipFill>
        <p:spPr>
          <a:xfrm>
            <a:off x="1044328" y="3391972"/>
            <a:ext cx="19886441" cy="87573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726012E-6709-6C2B-4DAF-A9B16707A9E6}"/>
              </a:ext>
            </a:extLst>
          </p:cNvPr>
          <p:cNvSpPr txBox="1"/>
          <p:nvPr/>
        </p:nvSpPr>
        <p:spPr>
          <a:xfrm>
            <a:off x="20623710" y="2832676"/>
            <a:ext cx="36206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Theoretical 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D75A8E-ED32-3B5A-EB40-B683BD9C2B23}"/>
              </a:ext>
            </a:extLst>
          </p:cNvPr>
          <p:cNvSpPr txBox="1"/>
          <p:nvPr/>
        </p:nvSpPr>
        <p:spPr>
          <a:xfrm>
            <a:off x="20623710" y="3494314"/>
            <a:ext cx="3620670" cy="252147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720700-2A88-3265-EDA4-A428C36B9FA5}"/>
              </a:ext>
            </a:extLst>
          </p:cNvPr>
          <p:cNvSpPr txBox="1"/>
          <p:nvPr/>
        </p:nvSpPr>
        <p:spPr>
          <a:xfrm>
            <a:off x="20623710" y="6677427"/>
            <a:ext cx="3620670" cy="189115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2.4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84CF29-397A-6F00-6D6E-7C573BFA389B}"/>
              </a:ext>
            </a:extLst>
          </p:cNvPr>
          <p:cNvSpPr txBox="1"/>
          <p:nvPr/>
        </p:nvSpPr>
        <p:spPr>
          <a:xfrm>
            <a:off x="20623710" y="9485522"/>
            <a:ext cx="3620670" cy="119934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2.2</a:t>
            </a:r>
          </a:p>
        </p:txBody>
      </p:sp>
    </p:spTree>
    <p:extLst>
      <p:ext uri="{BB962C8B-B14F-4D97-AF65-F5344CB8AC3E}">
        <p14:creationId xmlns:p14="http://schemas.microsoft.com/office/powerpoint/2010/main" val="52611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1851CD-0216-2B41-B767-88281CB16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3593" y="329048"/>
            <a:ext cx="1149271" cy="12801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3BF048-51F2-6942-8D04-6BFC80BE3676}"/>
              </a:ext>
            </a:extLst>
          </p:cNvPr>
          <p:cNvSpPr/>
          <p:nvPr/>
        </p:nvSpPr>
        <p:spPr>
          <a:xfrm>
            <a:off x="1369874" y="13444538"/>
            <a:ext cx="21647426" cy="271462"/>
          </a:xfrm>
          <a:prstGeom prst="rect">
            <a:avLst/>
          </a:prstGeom>
          <a:solidFill>
            <a:srgbClr val="025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74F5AF-09EF-6B45-8A45-79763BFA39C1}"/>
              </a:ext>
            </a:extLst>
          </p:cNvPr>
          <p:cNvSpPr txBox="1"/>
          <p:nvPr/>
        </p:nvSpPr>
        <p:spPr>
          <a:xfrm>
            <a:off x="2806699" y="1000126"/>
            <a:ext cx="18773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253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specimens are tested in tension until failure </a:t>
            </a:r>
          </a:p>
        </p:txBody>
      </p:sp>
      <p:pic>
        <p:nvPicPr>
          <p:cNvPr id="2" name="Picture 1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4544B782-E405-0EC1-F83B-EEC45D394C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00848" y="177166"/>
            <a:ext cx="1232904" cy="164592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07730A8-1812-9879-6A33-701C7DBFA302}"/>
              </a:ext>
            </a:extLst>
          </p:cNvPr>
          <p:cNvGrpSpPr/>
          <p:nvPr/>
        </p:nvGrpSpPr>
        <p:grpSpPr>
          <a:xfrm>
            <a:off x="19868281" y="177941"/>
            <a:ext cx="1514047" cy="1617507"/>
            <a:chOff x="12038420" y="4604331"/>
            <a:chExt cx="3423650" cy="36576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2337C84-A103-71FF-CA3E-4B206A0C019D}"/>
                </a:ext>
              </a:extLst>
            </p:cNvPr>
            <p:cNvSpPr/>
            <p:nvPr/>
          </p:nvSpPr>
          <p:spPr>
            <a:xfrm>
              <a:off x="12150045" y="4832932"/>
              <a:ext cx="3200399" cy="32003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Logo, company name&#10;&#10;Description automatically generated">
              <a:extLst>
                <a:ext uri="{FF2B5EF4-FFF2-40B4-BE49-F238E27FC236}">
                  <a16:creationId xmlns:a16="http://schemas.microsoft.com/office/drawing/2014/main" id="{8F07FBC4-EF05-EACC-BBF4-3BD65DF602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8420" y="4604331"/>
              <a:ext cx="3423650" cy="3657600"/>
            </a:xfrm>
            <a:prstGeom prst="rect">
              <a:avLst/>
            </a:prstGeom>
          </p:spPr>
        </p:pic>
      </p:grpSp>
      <p:pic>
        <p:nvPicPr>
          <p:cNvPr id="15" name="Picture 14" descr="A picture containing dark, light&#10;&#10;Description automatically generated">
            <a:extLst>
              <a:ext uri="{FF2B5EF4-FFF2-40B4-BE49-F238E27FC236}">
                <a16:creationId xmlns:a16="http://schemas.microsoft.com/office/drawing/2014/main" id="{AA929BA2-65F9-01F7-D421-992E2797398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699" t="18243" r="10206" b="18289"/>
          <a:stretch/>
        </p:blipFill>
        <p:spPr>
          <a:xfrm>
            <a:off x="1803011" y="3174246"/>
            <a:ext cx="9626989" cy="8705255"/>
          </a:xfrm>
          <a:prstGeom prst="rect">
            <a:avLst/>
          </a:prstGeom>
        </p:spPr>
      </p:pic>
      <p:pic>
        <p:nvPicPr>
          <p:cNvPr id="19" name="Picture 18" descr="A light bulb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5FCC5F56-4307-D024-1724-E727D4B0ADF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7904" t="11187" r="19252" b="45786"/>
          <a:stretch/>
        </p:blipFill>
        <p:spPr>
          <a:xfrm>
            <a:off x="11530580" y="3174245"/>
            <a:ext cx="10870268" cy="870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77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1851CD-0216-2B41-B767-88281CB16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3593" y="329048"/>
            <a:ext cx="1149271" cy="12801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3BF048-51F2-6942-8D04-6BFC80BE3676}"/>
              </a:ext>
            </a:extLst>
          </p:cNvPr>
          <p:cNvSpPr/>
          <p:nvPr/>
        </p:nvSpPr>
        <p:spPr>
          <a:xfrm>
            <a:off x="1369874" y="13444538"/>
            <a:ext cx="21647426" cy="271462"/>
          </a:xfrm>
          <a:prstGeom prst="rect">
            <a:avLst/>
          </a:prstGeom>
          <a:solidFill>
            <a:srgbClr val="025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74F5AF-09EF-6B45-8A45-79763BFA39C1}"/>
              </a:ext>
            </a:extLst>
          </p:cNvPr>
          <p:cNvSpPr txBox="1"/>
          <p:nvPr/>
        </p:nvSpPr>
        <p:spPr>
          <a:xfrm>
            <a:off x="2806699" y="1000126"/>
            <a:ext cx="18773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253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Failure location deviates from predicted location </a:t>
            </a:r>
          </a:p>
        </p:txBody>
      </p:sp>
      <p:pic>
        <p:nvPicPr>
          <p:cNvPr id="2" name="Picture 1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4544B782-E405-0EC1-F83B-EEC45D394C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00848" y="177166"/>
            <a:ext cx="1232904" cy="164592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07730A8-1812-9879-6A33-701C7DBFA302}"/>
              </a:ext>
            </a:extLst>
          </p:cNvPr>
          <p:cNvGrpSpPr/>
          <p:nvPr/>
        </p:nvGrpSpPr>
        <p:grpSpPr>
          <a:xfrm>
            <a:off x="19868281" y="177941"/>
            <a:ext cx="1514047" cy="1617507"/>
            <a:chOff x="12038420" y="4604331"/>
            <a:chExt cx="3423650" cy="36576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2337C84-A103-71FF-CA3E-4B206A0C019D}"/>
                </a:ext>
              </a:extLst>
            </p:cNvPr>
            <p:cNvSpPr/>
            <p:nvPr/>
          </p:nvSpPr>
          <p:spPr>
            <a:xfrm>
              <a:off x="12150045" y="4832932"/>
              <a:ext cx="3200399" cy="32003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Logo, company name&#10;&#10;Description automatically generated">
              <a:extLst>
                <a:ext uri="{FF2B5EF4-FFF2-40B4-BE49-F238E27FC236}">
                  <a16:creationId xmlns:a16="http://schemas.microsoft.com/office/drawing/2014/main" id="{8F07FBC4-EF05-EACC-BBF4-3BD65DF602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8420" y="4604331"/>
              <a:ext cx="3423650" cy="3657600"/>
            </a:xfrm>
            <a:prstGeom prst="rect">
              <a:avLst/>
            </a:prstGeom>
          </p:spPr>
        </p:pic>
      </p:grpSp>
      <p:pic>
        <p:nvPicPr>
          <p:cNvPr id="17" name="Picture 16" descr="A picture containing indoor, black&#10;&#10;Description automatically generated">
            <a:extLst>
              <a:ext uri="{FF2B5EF4-FFF2-40B4-BE49-F238E27FC236}">
                <a16:creationId xmlns:a16="http://schemas.microsoft.com/office/drawing/2014/main" id="{C684D190-AE86-93E1-306B-D5048E0CB9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999" y="2552213"/>
            <a:ext cx="17731010" cy="905854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D476AA1-CECB-FCBD-0FA9-5F85541EC6C1}"/>
              </a:ext>
            </a:extLst>
          </p:cNvPr>
          <p:cNvSpPr txBox="1"/>
          <p:nvPr/>
        </p:nvSpPr>
        <p:spPr>
          <a:xfrm>
            <a:off x="6552905" y="11610754"/>
            <a:ext cx="50731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20% Infill Density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84BFB1-374C-8EAF-70A5-4EAB79DA6A68}"/>
              </a:ext>
            </a:extLst>
          </p:cNvPr>
          <p:cNvSpPr txBox="1"/>
          <p:nvPr/>
        </p:nvSpPr>
        <p:spPr>
          <a:xfrm>
            <a:off x="18796364" y="11610754"/>
            <a:ext cx="50731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% Infill Density</a:t>
            </a:r>
          </a:p>
        </p:txBody>
      </p:sp>
      <p:pic>
        <p:nvPicPr>
          <p:cNvPr id="10" name="Picture 9" descr="A picture containing dark, light, black, white&#10;&#10;Description automatically generated">
            <a:extLst>
              <a:ext uri="{FF2B5EF4-FFF2-40B4-BE49-F238E27FC236}">
                <a16:creationId xmlns:a16="http://schemas.microsoft.com/office/drawing/2014/main" id="{F4403587-4D94-3864-8F01-D568BF51D2B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8424" t="26062" r="39651" b="24865"/>
          <a:stretch/>
        </p:blipFill>
        <p:spPr>
          <a:xfrm>
            <a:off x="18281367" y="2516538"/>
            <a:ext cx="5881809" cy="904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46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1851CD-0216-2B41-B767-88281CB16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3593" y="329048"/>
            <a:ext cx="1149271" cy="12801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3BF048-51F2-6942-8D04-6BFC80BE3676}"/>
              </a:ext>
            </a:extLst>
          </p:cNvPr>
          <p:cNvSpPr/>
          <p:nvPr/>
        </p:nvSpPr>
        <p:spPr>
          <a:xfrm>
            <a:off x="1369874" y="13444538"/>
            <a:ext cx="21647426" cy="271462"/>
          </a:xfrm>
          <a:prstGeom prst="rect">
            <a:avLst/>
          </a:prstGeom>
          <a:solidFill>
            <a:srgbClr val="025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74F5AF-09EF-6B45-8A45-79763BFA39C1}"/>
              </a:ext>
            </a:extLst>
          </p:cNvPr>
          <p:cNvSpPr txBox="1"/>
          <p:nvPr/>
        </p:nvSpPr>
        <p:spPr>
          <a:xfrm>
            <a:off x="2806699" y="1000126"/>
            <a:ext cx="18773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253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data contradicts theory </a:t>
            </a:r>
          </a:p>
        </p:txBody>
      </p:sp>
      <p:pic>
        <p:nvPicPr>
          <p:cNvPr id="2" name="Picture 1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4544B782-E405-0EC1-F83B-EEC45D394C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00848" y="177166"/>
            <a:ext cx="1232904" cy="164592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07730A8-1812-9879-6A33-701C7DBFA302}"/>
              </a:ext>
            </a:extLst>
          </p:cNvPr>
          <p:cNvGrpSpPr/>
          <p:nvPr/>
        </p:nvGrpSpPr>
        <p:grpSpPr>
          <a:xfrm>
            <a:off x="19868281" y="177941"/>
            <a:ext cx="1514047" cy="1617507"/>
            <a:chOff x="12038420" y="4604331"/>
            <a:chExt cx="3423650" cy="36576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2337C84-A103-71FF-CA3E-4B206A0C019D}"/>
                </a:ext>
              </a:extLst>
            </p:cNvPr>
            <p:cNvSpPr/>
            <p:nvPr/>
          </p:nvSpPr>
          <p:spPr>
            <a:xfrm>
              <a:off x="12150045" y="4832932"/>
              <a:ext cx="3200399" cy="32003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Logo, company name&#10;&#10;Description automatically generated">
              <a:extLst>
                <a:ext uri="{FF2B5EF4-FFF2-40B4-BE49-F238E27FC236}">
                  <a16:creationId xmlns:a16="http://schemas.microsoft.com/office/drawing/2014/main" id="{8F07FBC4-EF05-EACC-BBF4-3BD65DF602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8420" y="4604331"/>
              <a:ext cx="3423650" cy="3657600"/>
            </a:xfrm>
            <a:prstGeom prst="rect">
              <a:avLst/>
            </a:prstGeom>
          </p:spPr>
        </p:pic>
      </p:grp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FBD1E5FC-F0D8-F020-F300-5C65EFAA1A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9638130"/>
              </p:ext>
            </p:extLst>
          </p:nvPr>
        </p:nvGraphicFramePr>
        <p:xfrm>
          <a:off x="1369874" y="1742966"/>
          <a:ext cx="10972800" cy="91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452020D6-3735-6796-7A05-5D319762FF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829513"/>
              </p:ext>
            </p:extLst>
          </p:nvPr>
        </p:nvGraphicFramePr>
        <p:xfrm>
          <a:off x="12044500" y="1746984"/>
          <a:ext cx="10972800" cy="91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24" name="Group 23">
            <a:extLst>
              <a:ext uri="{FF2B5EF4-FFF2-40B4-BE49-F238E27FC236}">
                <a16:creationId xmlns:a16="http://schemas.microsoft.com/office/drawing/2014/main" id="{FAF6EF03-AC32-4059-0D4B-E40A7FA34E4A}"/>
              </a:ext>
            </a:extLst>
          </p:cNvPr>
          <p:cNvGrpSpPr/>
          <p:nvPr/>
        </p:nvGrpSpPr>
        <p:grpSpPr>
          <a:xfrm>
            <a:off x="2765456" y="10656275"/>
            <a:ext cx="8640484" cy="2780689"/>
            <a:chOff x="2765456" y="10656275"/>
            <a:chExt cx="8640484" cy="2780689"/>
          </a:xfrm>
        </p:grpSpPr>
        <p:pic>
          <p:nvPicPr>
            <p:cNvPr id="17" name="Picture 16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2613194F-CF81-C2FB-B8B5-33E6081155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2244" t="25702" r="34167" b="41492"/>
            <a:stretch/>
          </p:blipFill>
          <p:spPr>
            <a:xfrm>
              <a:off x="2765456" y="10656275"/>
              <a:ext cx="8640484" cy="2780689"/>
            </a:xfrm>
            <a:prstGeom prst="rect">
              <a:avLst/>
            </a:prstGeom>
          </p:spPr>
        </p:pic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929F8AF-156F-BDAA-C771-F97C856D8753}"/>
                </a:ext>
              </a:extLst>
            </p:cNvPr>
            <p:cNvSpPr/>
            <p:nvPr/>
          </p:nvSpPr>
          <p:spPr>
            <a:xfrm>
              <a:off x="7045234" y="12209417"/>
              <a:ext cx="1103086" cy="1045029"/>
            </a:xfrm>
            <a:custGeom>
              <a:avLst/>
              <a:gdLst>
                <a:gd name="connsiteX0" fmla="*/ 20320 w 1103086"/>
                <a:gd name="connsiteY0" fmla="*/ 8709 h 1045029"/>
                <a:gd name="connsiteX1" fmla="*/ 1103086 w 1103086"/>
                <a:gd name="connsiteY1" fmla="*/ 0 h 1045029"/>
                <a:gd name="connsiteX2" fmla="*/ 1085669 w 1103086"/>
                <a:gd name="connsiteY2" fmla="*/ 1030514 h 1045029"/>
                <a:gd name="connsiteX3" fmla="*/ 0 w 1103086"/>
                <a:gd name="connsiteY3" fmla="*/ 1045029 h 1045029"/>
                <a:gd name="connsiteX4" fmla="*/ 20320 w 1103086"/>
                <a:gd name="connsiteY4" fmla="*/ 8709 h 1045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3086" h="1045029">
                  <a:moveTo>
                    <a:pt x="20320" y="8709"/>
                  </a:moveTo>
                  <a:lnTo>
                    <a:pt x="1103086" y="0"/>
                  </a:lnTo>
                  <a:lnTo>
                    <a:pt x="1085669" y="1030514"/>
                  </a:lnTo>
                  <a:lnTo>
                    <a:pt x="0" y="1045029"/>
                  </a:lnTo>
                  <a:lnTo>
                    <a:pt x="20320" y="8709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11FCEF3-6C90-3508-C7DE-4A39A90F377D}"/>
                </a:ext>
              </a:extLst>
            </p:cNvPr>
            <p:cNvSpPr/>
            <p:nvPr/>
          </p:nvSpPr>
          <p:spPr>
            <a:xfrm>
              <a:off x="9543902" y="12193359"/>
              <a:ext cx="1103086" cy="1045029"/>
            </a:xfrm>
            <a:custGeom>
              <a:avLst/>
              <a:gdLst>
                <a:gd name="connsiteX0" fmla="*/ 20320 w 1103086"/>
                <a:gd name="connsiteY0" fmla="*/ 8709 h 1045029"/>
                <a:gd name="connsiteX1" fmla="*/ 1103086 w 1103086"/>
                <a:gd name="connsiteY1" fmla="*/ 0 h 1045029"/>
                <a:gd name="connsiteX2" fmla="*/ 1085669 w 1103086"/>
                <a:gd name="connsiteY2" fmla="*/ 1030514 h 1045029"/>
                <a:gd name="connsiteX3" fmla="*/ 0 w 1103086"/>
                <a:gd name="connsiteY3" fmla="*/ 1045029 h 1045029"/>
                <a:gd name="connsiteX4" fmla="*/ 20320 w 1103086"/>
                <a:gd name="connsiteY4" fmla="*/ 8709 h 1045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3086" h="1045029">
                  <a:moveTo>
                    <a:pt x="20320" y="8709"/>
                  </a:moveTo>
                  <a:lnTo>
                    <a:pt x="1103086" y="0"/>
                  </a:lnTo>
                  <a:lnTo>
                    <a:pt x="1085669" y="1030514"/>
                  </a:lnTo>
                  <a:lnTo>
                    <a:pt x="0" y="1045029"/>
                  </a:lnTo>
                  <a:lnTo>
                    <a:pt x="20320" y="8709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3339C53-AE8C-F5B9-C2BD-0DBEFBD7B63E}"/>
              </a:ext>
            </a:extLst>
          </p:cNvPr>
          <p:cNvGrpSpPr/>
          <p:nvPr/>
        </p:nvGrpSpPr>
        <p:grpSpPr>
          <a:xfrm>
            <a:off x="14227884" y="10519473"/>
            <a:ext cx="7196567" cy="3246796"/>
            <a:chOff x="14227884" y="10519473"/>
            <a:chExt cx="7196567" cy="3246796"/>
          </a:xfrm>
        </p:grpSpPr>
        <p:pic>
          <p:nvPicPr>
            <p:cNvPr id="23" name="Picture 22" descr="A picture containing arrow&#10;&#10;Description automatically generated">
              <a:extLst>
                <a:ext uri="{FF2B5EF4-FFF2-40B4-BE49-F238E27FC236}">
                  <a16:creationId xmlns:a16="http://schemas.microsoft.com/office/drawing/2014/main" id="{1F49E1C1-5E15-287F-5D5C-68B7349C05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12720" t="18760" r="33691" b="35249"/>
            <a:stretch/>
          </p:blipFill>
          <p:spPr>
            <a:xfrm>
              <a:off x="14227884" y="10519473"/>
              <a:ext cx="7196567" cy="3246796"/>
            </a:xfrm>
            <a:prstGeom prst="rect">
              <a:avLst/>
            </a:prstGeom>
          </p:spPr>
        </p:pic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5792154-BD25-D17F-2F24-797A8C24FF51}"/>
                </a:ext>
              </a:extLst>
            </p:cNvPr>
            <p:cNvSpPr/>
            <p:nvPr/>
          </p:nvSpPr>
          <p:spPr>
            <a:xfrm>
              <a:off x="18131692" y="12188092"/>
              <a:ext cx="2203939" cy="1058985"/>
            </a:xfrm>
            <a:custGeom>
              <a:avLst/>
              <a:gdLst>
                <a:gd name="connsiteX0" fmla="*/ 11723 w 2203939"/>
                <a:gd name="connsiteY0" fmla="*/ 35170 h 1058985"/>
                <a:gd name="connsiteX1" fmla="*/ 2203939 w 2203939"/>
                <a:gd name="connsiteY1" fmla="*/ 0 h 1058985"/>
                <a:gd name="connsiteX2" fmla="*/ 2192216 w 2203939"/>
                <a:gd name="connsiteY2" fmla="*/ 1035539 h 1058985"/>
                <a:gd name="connsiteX3" fmla="*/ 0 w 2203939"/>
                <a:gd name="connsiteY3" fmla="*/ 1058985 h 1058985"/>
                <a:gd name="connsiteX4" fmla="*/ 11723 w 2203939"/>
                <a:gd name="connsiteY4" fmla="*/ 35170 h 1058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3939" h="1058985">
                  <a:moveTo>
                    <a:pt x="11723" y="35170"/>
                  </a:moveTo>
                  <a:lnTo>
                    <a:pt x="2203939" y="0"/>
                  </a:lnTo>
                  <a:lnTo>
                    <a:pt x="2192216" y="1035539"/>
                  </a:lnTo>
                  <a:lnTo>
                    <a:pt x="0" y="1058985"/>
                  </a:lnTo>
                  <a:lnTo>
                    <a:pt x="11723" y="35170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559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1851CD-0216-2B41-B767-88281CB16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3593" y="329048"/>
            <a:ext cx="1149271" cy="12801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3BF048-51F2-6942-8D04-6BFC80BE3676}"/>
              </a:ext>
            </a:extLst>
          </p:cNvPr>
          <p:cNvSpPr/>
          <p:nvPr/>
        </p:nvSpPr>
        <p:spPr>
          <a:xfrm>
            <a:off x="1369874" y="13444538"/>
            <a:ext cx="21647426" cy="271462"/>
          </a:xfrm>
          <a:prstGeom prst="rect">
            <a:avLst/>
          </a:prstGeom>
          <a:solidFill>
            <a:srgbClr val="025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74F5AF-09EF-6B45-8A45-79763BFA39C1}"/>
              </a:ext>
            </a:extLst>
          </p:cNvPr>
          <p:cNvSpPr txBox="1"/>
          <p:nvPr/>
        </p:nvSpPr>
        <p:spPr>
          <a:xfrm>
            <a:off x="2806699" y="1000126"/>
            <a:ext cx="187737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253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difference between stresses is reduced </a:t>
            </a:r>
          </a:p>
          <a:p>
            <a:pPr algn="ctr"/>
            <a:r>
              <a:rPr lang="en-US" sz="4800" b="1" dirty="0">
                <a:solidFill>
                  <a:srgbClr val="0253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taking the stress with respect to the ‘shell’</a:t>
            </a:r>
          </a:p>
        </p:txBody>
      </p:sp>
      <p:pic>
        <p:nvPicPr>
          <p:cNvPr id="2" name="Picture 1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4544B782-E405-0EC1-F83B-EEC45D394C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00848" y="177166"/>
            <a:ext cx="1232904" cy="164592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07730A8-1812-9879-6A33-701C7DBFA302}"/>
              </a:ext>
            </a:extLst>
          </p:cNvPr>
          <p:cNvGrpSpPr/>
          <p:nvPr/>
        </p:nvGrpSpPr>
        <p:grpSpPr>
          <a:xfrm>
            <a:off x="19868281" y="177941"/>
            <a:ext cx="1514047" cy="1617507"/>
            <a:chOff x="12038420" y="4604331"/>
            <a:chExt cx="3423650" cy="36576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2337C84-A103-71FF-CA3E-4B206A0C019D}"/>
                </a:ext>
              </a:extLst>
            </p:cNvPr>
            <p:cNvSpPr/>
            <p:nvPr/>
          </p:nvSpPr>
          <p:spPr>
            <a:xfrm>
              <a:off x="12150045" y="4832932"/>
              <a:ext cx="3200399" cy="32003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Logo, company name&#10;&#10;Description automatically generated">
              <a:extLst>
                <a:ext uri="{FF2B5EF4-FFF2-40B4-BE49-F238E27FC236}">
                  <a16:creationId xmlns:a16="http://schemas.microsoft.com/office/drawing/2014/main" id="{8F07FBC4-EF05-EACC-BBF4-3BD65DF602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8420" y="4604331"/>
              <a:ext cx="3423650" cy="3657600"/>
            </a:xfrm>
            <a:prstGeom prst="rect">
              <a:avLst/>
            </a:prstGeom>
          </p:spPr>
        </p:pic>
      </p:grp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7836DE0-ED64-DDF4-7EC4-C4CFA38CEC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0942400"/>
              </p:ext>
            </p:extLst>
          </p:nvPr>
        </p:nvGraphicFramePr>
        <p:xfrm>
          <a:off x="11354612" y="3228633"/>
          <a:ext cx="11662687" cy="8476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01B9AB43-B8B7-9D9D-ABCF-7DFC5AE107A6}"/>
              </a:ext>
            </a:extLst>
          </p:cNvPr>
          <p:cNvGrpSpPr/>
          <p:nvPr/>
        </p:nvGrpSpPr>
        <p:grpSpPr>
          <a:xfrm>
            <a:off x="22387529" y="6198696"/>
            <a:ext cx="1966917" cy="3302943"/>
            <a:chOff x="24642411" y="22317887"/>
            <a:chExt cx="1238948" cy="25556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01F73CB-2C9B-F3F0-321A-02F6F0ED32AA}"/>
                </a:ext>
              </a:extLst>
            </p:cNvPr>
            <p:cNvSpPr/>
            <p:nvPr/>
          </p:nvSpPr>
          <p:spPr>
            <a:xfrm>
              <a:off x="24642411" y="23354095"/>
              <a:ext cx="457200" cy="457200"/>
            </a:xfrm>
            <a:prstGeom prst="rect">
              <a:avLst/>
            </a:prstGeom>
            <a:pattFill prst="wdDnDiag">
              <a:fgClr>
                <a:schemeClr val="tx1">
                  <a:lumMod val="75000"/>
                  <a:lumOff val="25000"/>
                </a:schemeClr>
              </a:fgClr>
              <a:bgClr>
                <a:schemeClr val="bg1">
                  <a:lumMod val="9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175FAD-917F-6B9D-EF43-5108F17A8287}"/>
                </a:ext>
              </a:extLst>
            </p:cNvPr>
            <p:cNvSpPr/>
            <p:nvPr/>
          </p:nvSpPr>
          <p:spPr>
            <a:xfrm>
              <a:off x="24642411" y="24396755"/>
              <a:ext cx="457200" cy="457200"/>
            </a:xfrm>
            <a:prstGeom prst="rect">
              <a:avLst/>
            </a:prstGeom>
            <a:pattFill prst="dkHorz">
              <a:fgClr>
                <a:schemeClr val="tx1">
                  <a:lumMod val="75000"/>
                  <a:lumOff val="25000"/>
                </a:schemeClr>
              </a:fgClr>
              <a:bgClr>
                <a:schemeClr val="bg1">
                  <a:lumMod val="9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4CA54A8-3EBA-A3D2-5E3F-ED892EE7F45C}"/>
                </a:ext>
              </a:extLst>
            </p:cNvPr>
            <p:cNvSpPr/>
            <p:nvPr/>
          </p:nvSpPr>
          <p:spPr>
            <a:xfrm>
              <a:off x="24642411" y="23879658"/>
              <a:ext cx="457200" cy="4572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903BEB6-1D9A-0F99-2BE2-FA83002177D9}"/>
                </a:ext>
              </a:extLst>
            </p:cNvPr>
            <p:cNvSpPr/>
            <p:nvPr/>
          </p:nvSpPr>
          <p:spPr>
            <a:xfrm>
              <a:off x="24642411" y="22832765"/>
              <a:ext cx="457200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59941BD-717C-6327-A7ED-D2E69A1C695F}"/>
                </a:ext>
              </a:extLst>
            </p:cNvPr>
            <p:cNvSpPr/>
            <p:nvPr/>
          </p:nvSpPr>
          <p:spPr>
            <a:xfrm>
              <a:off x="24642411" y="22317887"/>
              <a:ext cx="457200" cy="4572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F1361E1-6216-CB21-25CE-4606373EDB67}"/>
                </a:ext>
              </a:extLst>
            </p:cNvPr>
            <p:cNvSpPr txBox="1"/>
            <p:nvPr/>
          </p:nvSpPr>
          <p:spPr>
            <a:xfrm>
              <a:off x="25107328" y="22317887"/>
              <a:ext cx="647433" cy="4524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Hole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15AD5BE-77DF-D282-4FAF-3B7B34DAB865}"/>
                </a:ext>
              </a:extLst>
            </p:cNvPr>
            <p:cNvSpPr txBox="1"/>
            <p:nvPr/>
          </p:nvSpPr>
          <p:spPr>
            <a:xfrm>
              <a:off x="25090545" y="22863422"/>
              <a:ext cx="790814" cy="4524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Notch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3F37989-7771-AD20-B39C-F09119D0B0D2}"/>
                </a:ext>
              </a:extLst>
            </p:cNvPr>
            <p:cNvSpPr txBox="1"/>
            <p:nvPr/>
          </p:nvSpPr>
          <p:spPr>
            <a:xfrm>
              <a:off x="25108691" y="23365384"/>
              <a:ext cx="633297" cy="4524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20%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D757C7F-1C60-69BB-8D9F-35FA792A6BB7}"/>
                </a:ext>
              </a:extLst>
            </p:cNvPr>
            <p:cNvSpPr txBox="1"/>
            <p:nvPr/>
          </p:nvSpPr>
          <p:spPr>
            <a:xfrm>
              <a:off x="25104062" y="23901858"/>
              <a:ext cx="633297" cy="45247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40%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44E797A-A4E4-2766-2A9F-702032F9146A}"/>
                </a:ext>
              </a:extLst>
            </p:cNvPr>
            <p:cNvSpPr txBox="1"/>
            <p:nvPr/>
          </p:nvSpPr>
          <p:spPr>
            <a:xfrm>
              <a:off x="25101339" y="24421076"/>
              <a:ext cx="633297" cy="45247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60%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0ACF5ED-A54B-B838-E993-279E5298C0CA}"/>
              </a:ext>
            </a:extLst>
          </p:cNvPr>
          <p:cNvGrpSpPr/>
          <p:nvPr/>
        </p:nvGrpSpPr>
        <p:grpSpPr>
          <a:xfrm>
            <a:off x="455474" y="1000126"/>
            <a:ext cx="16085714" cy="8476190"/>
            <a:chOff x="455474" y="1000126"/>
            <a:chExt cx="16085714" cy="8476190"/>
          </a:xfrm>
        </p:grpSpPr>
        <p:pic>
          <p:nvPicPr>
            <p:cNvPr id="11" name="Picture 10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C3929C57-7EDB-46B7-7766-F2D41BD23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5474" y="1000126"/>
              <a:ext cx="16085714" cy="8476190"/>
            </a:xfrm>
            <a:prstGeom prst="rect">
              <a:avLst/>
            </a:prstGeom>
          </p:spPr>
        </p:pic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A4710BA-5F72-7EE5-C086-AB5CDF0CAD21}"/>
                </a:ext>
              </a:extLst>
            </p:cNvPr>
            <p:cNvCxnSpPr>
              <a:cxnSpLocks/>
            </p:cNvCxnSpPr>
            <p:nvPr/>
          </p:nvCxnSpPr>
          <p:spPr>
            <a:xfrm>
              <a:off x="5922818" y="4585855"/>
              <a:ext cx="1537855" cy="0"/>
            </a:xfrm>
            <a:prstGeom prst="line">
              <a:avLst/>
            </a:prstGeom>
            <a:ln w="127000"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8AE2996-D0DF-FCAB-E96E-5D18850AE84A}"/>
                </a:ext>
              </a:extLst>
            </p:cNvPr>
            <p:cNvCxnSpPr>
              <a:cxnSpLocks/>
            </p:cNvCxnSpPr>
            <p:nvPr/>
          </p:nvCxnSpPr>
          <p:spPr>
            <a:xfrm>
              <a:off x="5908964" y="5922819"/>
              <a:ext cx="1537855" cy="0"/>
            </a:xfrm>
            <a:prstGeom prst="line">
              <a:avLst/>
            </a:prstGeom>
            <a:ln w="127000"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246A4A4-7227-A231-A413-322A6AB40C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12873" y="4648200"/>
              <a:ext cx="0" cy="1216152"/>
            </a:xfrm>
            <a:prstGeom prst="line">
              <a:avLst/>
            </a:prstGeom>
            <a:ln w="177800"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3B72CAE-4AC4-E973-3C5D-938C7941E0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63694" y="4648200"/>
              <a:ext cx="0" cy="1219199"/>
            </a:xfrm>
            <a:prstGeom prst="line">
              <a:avLst/>
            </a:prstGeom>
            <a:ln w="177800"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E491805-1582-3956-EE30-3A9F26B667D3}"/>
                </a:ext>
              </a:extLst>
            </p:cNvPr>
            <p:cNvCxnSpPr>
              <a:cxnSpLocks/>
            </p:cNvCxnSpPr>
            <p:nvPr/>
          </p:nvCxnSpPr>
          <p:spPr>
            <a:xfrm>
              <a:off x="9552709" y="4558147"/>
              <a:ext cx="1537855" cy="0"/>
            </a:xfrm>
            <a:prstGeom prst="line">
              <a:avLst/>
            </a:prstGeom>
            <a:ln w="127000"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C85B2CC-6CD9-8FFF-A783-95CE78628EDF}"/>
                </a:ext>
              </a:extLst>
            </p:cNvPr>
            <p:cNvCxnSpPr>
              <a:cxnSpLocks/>
            </p:cNvCxnSpPr>
            <p:nvPr/>
          </p:nvCxnSpPr>
          <p:spPr>
            <a:xfrm>
              <a:off x="9538855" y="5895111"/>
              <a:ext cx="1537855" cy="0"/>
            </a:xfrm>
            <a:prstGeom prst="line">
              <a:avLst/>
            </a:prstGeom>
            <a:ln w="127000"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810BB4A-F69E-B1A1-7376-D5AF4A23B5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42764" y="4620492"/>
              <a:ext cx="0" cy="1216152"/>
            </a:xfrm>
            <a:prstGeom prst="line">
              <a:avLst/>
            </a:prstGeom>
            <a:ln w="177800"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D29B846-8B9A-D0C1-F144-CD37743C98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93585" y="4620492"/>
              <a:ext cx="0" cy="1219199"/>
            </a:xfrm>
            <a:prstGeom prst="line">
              <a:avLst/>
            </a:prstGeom>
            <a:ln w="177800"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1429BF2-E730-379B-60F4-992C78454014}"/>
              </a:ext>
            </a:extLst>
          </p:cNvPr>
          <p:cNvGrpSpPr/>
          <p:nvPr/>
        </p:nvGrpSpPr>
        <p:grpSpPr>
          <a:xfrm>
            <a:off x="-759638" y="5554953"/>
            <a:ext cx="17300826" cy="9094941"/>
            <a:chOff x="-759638" y="5554953"/>
            <a:chExt cx="17300826" cy="9094941"/>
          </a:xfrm>
        </p:grpSpPr>
        <p:pic>
          <p:nvPicPr>
            <p:cNvPr id="16" name="Picture 1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22BB415-8DC7-04A3-5F9F-840FF39456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759638" y="5554953"/>
              <a:ext cx="17300826" cy="9094941"/>
            </a:xfrm>
            <a:prstGeom prst="rect">
              <a:avLst/>
            </a:prstGeom>
          </p:spPr>
        </p:pic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B9D0A7C-D99E-4746-1EB2-0785C8F7F63D}"/>
                </a:ext>
              </a:extLst>
            </p:cNvPr>
            <p:cNvCxnSpPr>
              <a:cxnSpLocks/>
            </p:cNvCxnSpPr>
            <p:nvPr/>
          </p:nvCxnSpPr>
          <p:spPr>
            <a:xfrm>
              <a:off x="5665649" y="9305057"/>
              <a:ext cx="4445845" cy="0"/>
            </a:xfrm>
            <a:prstGeom prst="line">
              <a:avLst/>
            </a:prstGeom>
            <a:ln w="127000"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DF0BCDCA-3F2D-1CA6-F065-DB95A0058773}"/>
                </a:ext>
              </a:extLst>
            </p:cNvPr>
            <p:cNvCxnSpPr>
              <a:cxnSpLocks/>
            </p:cNvCxnSpPr>
            <p:nvPr/>
          </p:nvCxnSpPr>
          <p:spPr>
            <a:xfrm>
              <a:off x="5651795" y="10883892"/>
              <a:ext cx="4459699" cy="0"/>
            </a:xfrm>
            <a:prstGeom prst="line">
              <a:avLst/>
            </a:prstGeom>
            <a:ln w="127000"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591F08F-8489-4ED6-5642-467DF15189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59882" y="9359781"/>
              <a:ext cx="0" cy="1463040"/>
            </a:xfrm>
            <a:prstGeom prst="line">
              <a:avLst/>
            </a:prstGeom>
            <a:ln w="215900"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8798ECB-8BF4-23E4-8C83-6EAA45F613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3186" y="9363592"/>
              <a:ext cx="0" cy="1459229"/>
            </a:xfrm>
            <a:prstGeom prst="line">
              <a:avLst/>
            </a:prstGeom>
            <a:ln w="215900"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1867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1851CD-0216-2B41-B767-88281CB16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3593" y="329048"/>
            <a:ext cx="1149271" cy="12801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3BF048-51F2-6942-8D04-6BFC80BE3676}"/>
              </a:ext>
            </a:extLst>
          </p:cNvPr>
          <p:cNvSpPr/>
          <p:nvPr/>
        </p:nvSpPr>
        <p:spPr>
          <a:xfrm>
            <a:off x="1369874" y="13444538"/>
            <a:ext cx="21647426" cy="271462"/>
          </a:xfrm>
          <a:prstGeom prst="rect">
            <a:avLst/>
          </a:prstGeom>
          <a:solidFill>
            <a:srgbClr val="025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74F5AF-09EF-6B45-8A45-79763BFA39C1}"/>
              </a:ext>
            </a:extLst>
          </p:cNvPr>
          <p:cNvSpPr txBox="1"/>
          <p:nvPr/>
        </p:nvSpPr>
        <p:spPr>
          <a:xfrm>
            <a:off x="2806699" y="1000126"/>
            <a:ext cx="187737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253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experimental K values for both </a:t>
            </a:r>
          </a:p>
          <a:p>
            <a:pPr algn="ctr"/>
            <a:r>
              <a:rPr lang="en-US" sz="4800" b="1" dirty="0">
                <a:solidFill>
                  <a:srgbClr val="0253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specimens are lower than the theoretical K value </a:t>
            </a:r>
          </a:p>
        </p:txBody>
      </p:sp>
      <p:pic>
        <p:nvPicPr>
          <p:cNvPr id="2" name="Picture 1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4544B782-E405-0EC1-F83B-EEC45D394C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00848" y="177166"/>
            <a:ext cx="1232904" cy="164592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07730A8-1812-9879-6A33-701C7DBFA302}"/>
              </a:ext>
            </a:extLst>
          </p:cNvPr>
          <p:cNvGrpSpPr/>
          <p:nvPr/>
        </p:nvGrpSpPr>
        <p:grpSpPr>
          <a:xfrm>
            <a:off x="19868281" y="177941"/>
            <a:ext cx="1514047" cy="1617507"/>
            <a:chOff x="12038420" y="4604331"/>
            <a:chExt cx="3423650" cy="36576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2337C84-A103-71FF-CA3E-4B206A0C019D}"/>
                </a:ext>
              </a:extLst>
            </p:cNvPr>
            <p:cNvSpPr/>
            <p:nvPr/>
          </p:nvSpPr>
          <p:spPr>
            <a:xfrm>
              <a:off x="12150045" y="4832932"/>
              <a:ext cx="3200399" cy="32003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Logo, company name&#10;&#10;Description automatically generated">
              <a:extLst>
                <a:ext uri="{FF2B5EF4-FFF2-40B4-BE49-F238E27FC236}">
                  <a16:creationId xmlns:a16="http://schemas.microsoft.com/office/drawing/2014/main" id="{8F07FBC4-EF05-EACC-BBF4-3BD65DF602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8420" y="4604331"/>
              <a:ext cx="3423650" cy="3657600"/>
            </a:xfrm>
            <a:prstGeom prst="rect">
              <a:avLst/>
            </a:prstGeom>
          </p:spPr>
        </p:pic>
      </p:grp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D24761D-0D10-C65A-7BFE-B09297D9F0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8940892"/>
              </p:ext>
            </p:extLst>
          </p:nvPr>
        </p:nvGraphicFramePr>
        <p:xfrm>
          <a:off x="11592827" y="3452931"/>
          <a:ext cx="12611673" cy="8403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61AE7648-5E5D-5650-E942-693BE5E8F8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2307106"/>
              </p:ext>
            </p:extLst>
          </p:nvPr>
        </p:nvGraphicFramePr>
        <p:xfrm>
          <a:off x="1172058" y="3391971"/>
          <a:ext cx="11021529" cy="8403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87739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EDC5E0AF43A745B09A07E80E0CB02B" ma:contentTypeVersion="13" ma:contentTypeDescription="Create a new document." ma:contentTypeScope="" ma:versionID="a311a4eda13d67fe749fb7ecd7edbeb6">
  <xsd:schema xmlns:xsd="http://www.w3.org/2001/XMLSchema" xmlns:xs="http://www.w3.org/2001/XMLSchema" xmlns:p="http://schemas.microsoft.com/office/2006/metadata/properties" xmlns:ns3="fe5ad835-8ce7-44af-a5db-2d1f2443af83" xmlns:ns4="ef430ae1-13b2-4187-aa63-fd9c784f241f" targetNamespace="http://schemas.microsoft.com/office/2006/metadata/properties" ma:root="true" ma:fieldsID="6f5988996307a66b9cc523e3ee1ec744" ns3:_="" ns4:_="">
    <xsd:import namespace="fe5ad835-8ce7-44af-a5db-2d1f2443af83"/>
    <xsd:import namespace="ef430ae1-13b2-4187-aa63-fd9c784f241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_activity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5ad835-8ce7-44af-a5db-2d1f2443af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430ae1-13b2-4187-aa63-fd9c784f241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e5ad835-8ce7-44af-a5db-2d1f2443af8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E6A304-D343-464B-97C0-B21B767CF291}">
  <ds:schemaRefs>
    <ds:schemaRef ds:uri="ef430ae1-13b2-4187-aa63-fd9c784f241f"/>
    <ds:schemaRef ds:uri="fe5ad835-8ce7-44af-a5db-2d1f2443af8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AA054C0-A5FD-4835-B70E-A55AC5C552AD}">
  <ds:schemaRefs>
    <ds:schemaRef ds:uri="http://purl.org/dc/elements/1.1/"/>
    <ds:schemaRef ds:uri="http://purl.org/dc/terms/"/>
    <ds:schemaRef ds:uri="http://www.w3.org/XML/1998/namespace"/>
    <ds:schemaRef ds:uri="ef430ae1-13b2-4187-aa63-fd9c784f241f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fe5ad835-8ce7-44af-a5db-2d1f2443af83"/>
  </ds:schemaRefs>
</ds:datastoreItem>
</file>

<file path=customXml/itemProps3.xml><?xml version="1.0" encoding="utf-8"?>
<ds:datastoreItem xmlns:ds="http://schemas.openxmlformats.org/officeDocument/2006/customXml" ds:itemID="{F6C449FC-F859-4D7E-B02C-271008D53B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6110</TotalTime>
  <Words>281</Words>
  <Application>Microsoft Office PowerPoint</Application>
  <PresentationFormat>Custom</PresentationFormat>
  <Paragraphs>64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Roboto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Owensby, Anna E.</dc:creator>
  <cp:lastModifiedBy>Coe, Michelle A - (macoe)</cp:lastModifiedBy>
  <cp:revision>25</cp:revision>
  <dcterms:created xsi:type="dcterms:W3CDTF">2017-01-13T18:50:03Z</dcterms:created>
  <dcterms:modified xsi:type="dcterms:W3CDTF">2023-04-14T21:28:45Z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0x010100C2EDC5E0AF43A745B09A07E80E0CB02B</vt:lpwstr>
  </property>
</Properties>
</file>